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sldIdLst>
    <p:sldId id="317" r:id="rId2"/>
    <p:sldId id="352" r:id="rId3"/>
    <p:sldId id="365" r:id="rId4"/>
    <p:sldId id="350" r:id="rId5"/>
    <p:sldId id="355" r:id="rId6"/>
    <p:sldId id="356" r:id="rId7"/>
    <p:sldId id="357" r:id="rId8"/>
    <p:sldId id="358" r:id="rId9"/>
    <p:sldId id="346" r:id="rId10"/>
    <p:sldId id="359" r:id="rId11"/>
    <p:sldId id="360" r:id="rId12"/>
    <p:sldId id="361" r:id="rId13"/>
    <p:sldId id="345" r:id="rId14"/>
    <p:sldId id="362" r:id="rId15"/>
    <p:sldId id="363" r:id="rId16"/>
    <p:sldId id="348" r:id="rId17"/>
    <p:sldId id="364" r:id="rId18"/>
    <p:sldId id="323" r:id="rId19"/>
    <p:sldId id="328" r:id="rId20"/>
    <p:sldId id="351" r:id="rId21"/>
    <p:sldId id="329" r:id="rId22"/>
    <p:sldId id="354" r:id="rId23"/>
  </p:sldIdLst>
  <p:sldSz cx="9144000" cy="6858000" type="screen4x3"/>
  <p:notesSz cx="6858000" cy="9313863"/>
  <p:defaultTextStyle>
    <a:defPPr>
      <a:defRPr lang="en-US"/>
    </a:defPPr>
    <a:lvl1pPr algn="l" rtl="0" eaLnBrk="0" fontAlgn="base" hangingPunct="0">
      <a:spcBef>
        <a:spcPct val="0"/>
      </a:spcBef>
      <a:spcAft>
        <a:spcPct val="0"/>
      </a:spcAft>
      <a:defRPr sz="12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b="1" kern="1200">
        <a:solidFill>
          <a:schemeClr val="tx1"/>
        </a:solidFill>
        <a:latin typeface="Times New Roman" pitchFamily="18" charset="0"/>
        <a:ea typeface="+mn-ea"/>
        <a:cs typeface="+mn-cs"/>
      </a:defRPr>
    </a:lvl5pPr>
    <a:lvl6pPr marL="2286000" algn="l" defTabSz="914400" rtl="0" eaLnBrk="1" latinLnBrk="0" hangingPunct="1">
      <a:defRPr sz="1200" b="1" kern="1200">
        <a:solidFill>
          <a:schemeClr val="tx1"/>
        </a:solidFill>
        <a:latin typeface="Times New Roman" pitchFamily="18" charset="0"/>
        <a:ea typeface="+mn-ea"/>
        <a:cs typeface="+mn-cs"/>
      </a:defRPr>
    </a:lvl6pPr>
    <a:lvl7pPr marL="2743200" algn="l" defTabSz="914400" rtl="0" eaLnBrk="1" latinLnBrk="0" hangingPunct="1">
      <a:defRPr sz="1200" b="1" kern="1200">
        <a:solidFill>
          <a:schemeClr val="tx1"/>
        </a:solidFill>
        <a:latin typeface="Times New Roman" pitchFamily="18" charset="0"/>
        <a:ea typeface="+mn-ea"/>
        <a:cs typeface="+mn-cs"/>
      </a:defRPr>
    </a:lvl7pPr>
    <a:lvl8pPr marL="3200400" algn="l" defTabSz="914400" rtl="0" eaLnBrk="1" latinLnBrk="0" hangingPunct="1">
      <a:defRPr sz="1200" b="1" kern="1200">
        <a:solidFill>
          <a:schemeClr val="tx1"/>
        </a:solidFill>
        <a:latin typeface="Times New Roman" pitchFamily="18" charset="0"/>
        <a:ea typeface="+mn-ea"/>
        <a:cs typeface="+mn-cs"/>
      </a:defRPr>
    </a:lvl8pPr>
    <a:lvl9pPr marL="3657600" algn="l" defTabSz="914400" rtl="0" eaLnBrk="1" latinLnBrk="0" hangingPunct="1">
      <a:defRPr sz="12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80">
          <p15:clr>
            <a:srgbClr val="A4A3A4"/>
          </p15:clr>
        </p15:guide>
      </p15:sldGuideLst>
    </p:ext>
    <p:ext uri="{2D200454-40CA-4A62-9FC3-DE9A4176ACB9}">
      <p15:notesGuideLst xmlns:p15="http://schemas.microsoft.com/office/powerpoint/2012/main">
        <p15:guide id="1" orient="horz" pos="293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0000"/>
    <a:srgbClr val="CC0000"/>
    <a:srgbClr val="FFFF00"/>
    <a:srgbClr val="B2B2B2"/>
    <a:srgbClr val="DDDDDD"/>
    <a:srgbClr val="0099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88000" autoAdjust="0"/>
  </p:normalViewPr>
  <p:slideViewPr>
    <p:cSldViewPr>
      <p:cViewPr varScale="1">
        <p:scale>
          <a:sx n="92" d="100"/>
          <a:sy n="92" d="100"/>
        </p:scale>
        <p:origin x="942" y="90"/>
      </p:cViewPr>
      <p:guideLst>
        <p:guide orient="horz" pos="2160"/>
        <p:guide pos="4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2112" y="1710"/>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endParaRPr lang="en-US"/>
          </a:p>
        </p:txBody>
      </p:sp>
      <p:sp>
        <p:nvSpPr>
          <p:cNvPr id="15363"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vl1pPr>
          </a:lstStyle>
          <a:p>
            <a:endParaRPr lang="en-US"/>
          </a:p>
        </p:txBody>
      </p:sp>
      <p:sp>
        <p:nvSpPr>
          <p:cNvPr id="15364" name="Rectangle 4"/>
          <p:cNvSpPr>
            <a:spLocks noGrp="1" noRot="1" noChangeAspect="1" noChangeArrowheads="1" noTextEdit="1"/>
          </p:cNvSpPr>
          <p:nvPr>
            <p:ph type="sldImg" idx="2"/>
          </p:nvPr>
        </p:nvSpPr>
        <p:spPr bwMode="auto">
          <a:xfrm>
            <a:off x="1101725" y="698500"/>
            <a:ext cx="4656138" cy="3492500"/>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914400" y="4424363"/>
            <a:ext cx="50292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6" name="Rectangle 6"/>
          <p:cNvSpPr>
            <a:spLocks noGrp="1" noChangeArrowheads="1"/>
          </p:cNvSpPr>
          <p:nvPr>
            <p:ph type="ftr" sz="quarter" idx="4"/>
          </p:nvPr>
        </p:nvSpPr>
        <p:spPr bwMode="auto">
          <a:xfrm>
            <a:off x="0" y="884872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b="0"/>
            </a:lvl1pPr>
          </a:lstStyle>
          <a:p>
            <a:endParaRPr lang="en-US"/>
          </a:p>
        </p:txBody>
      </p:sp>
      <p:sp>
        <p:nvSpPr>
          <p:cNvPr id="15367" name="Rectangle 7"/>
          <p:cNvSpPr>
            <a:spLocks noGrp="1" noChangeArrowheads="1"/>
          </p:cNvSpPr>
          <p:nvPr>
            <p:ph type="sldNum" sz="quarter" idx="5"/>
          </p:nvPr>
        </p:nvSpPr>
        <p:spPr bwMode="auto">
          <a:xfrm>
            <a:off x="3886200" y="884872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b="0"/>
            </a:lvl1pPr>
          </a:lstStyle>
          <a:p>
            <a:fld id="{CBEC1A88-D8D7-4962-A165-EBEB3E015A82}" type="slidenum">
              <a:rPr lang="en-US"/>
              <a:pPr/>
              <a:t>‹#›</a:t>
            </a:fld>
            <a:endParaRPr lang="en-US"/>
          </a:p>
        </p:txBody>
      </p:sp>
    </p:spTree>
    <p:extLst>
      <p:ext uri="{BB962C8B-B14F-4D97-AF65-F5344CB8AC3E}">
        <p14:creationId xmlns:p14="http://schemas.microsoft.com/office/powerpoint/2010/main" val="38106925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8E21B2-2ABE-46A7-87C0-42E5BE76FF09}" type="slidenum">
              <a:rPr lang="en-US"/>
              <a:pPr/>
              <a:t>1</a:t>
            </a:fld>
            <a:endParaRPr lang="en-US" dirty="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b="1" dirty="0">
                <a:solidFill>
                  <a:srgbClr val="003399"/>
                </a:solidFill>
              </a:rPr>
              <a:t>		</a:t>
            </a:r>
            <a:endParaRPr lang="en-US" sz="1000" b="1" dirty="0"/>
          </a:p>
          <a:p>
            <a:endParaRPr lang="en-US" dirty="0"/>
          </a:p>
        </p:txBody>
      </p:sp>
    </p:spTree>
    <p:extLst>
      <p:ext uri="{BB962C8B-B14F-4D97-AF65-F5344CB8AC3E}">
        <p14:creationId xmlns:p14="http://schemas.microsoft.com/office/powerpoint/2010/main" val="2481692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9C36D-008C-42E7-8C01-90C4E4EA853C}" type="slidenum">
              <a:rPr lang="en-US"/>
              <a:pPr/>
              <a:t>10</a:t>
            </a:fld>
            <a:endParaRPr lang="en-US" dirty="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228600" y="4424363"/>
            <a:ext cx="6400800" cy="4191000"/>
          </a:xfrm>
        </p:spPr>
        <p:txBody>
          <a:bodyPr/>
          <a:lstStyle/>
          <a:p>
            <a:endParaRPr lang="en-US" sz="1600" b="1" dirty="0"/>
          </a:p>
          <a:p>
            <a:endParaRPr lang="en-US" sz="1600" b="1" dirty="0"/>
          </a:p>
          <a:p>
            <a:r>
              <a:rPr lang="en-US" sz="2400" b="1" dirty="0" smtClean="0"/>
              <a:t>To signal a Left </a:t>
            </a:r>
            <a:r>
              <a:rPr lang="en-US" sz="2400" b="1" dirty="0"/>
              <a:t>Turn:  </a:t>
            </a:r>
          </a:p>
          <a:p>
            <a:r>
              <a:rPr lang="en-US" sz="2400" b="1" dirty="0"/>
              <a:t>Extend your Left arm straight to your left side.</a:t>
            </a:r>
          </a:p>
          <a:p>
            <a:endParaRPr lang="en-US" sz="1600" b="1" dirty="0"/>
          </a:p>
          <a:p>
            <a:endParaRPr lang="en-US" b="1" dirty="0"/>
          </a:p>
          <a:p>
            <a:endParaRPr lang="en-US" b="1" dirty="0"/>
          </a:p>
        </p:txBody>
      </p:sp>
    </p:spTree>
    <p:extLst>
      <p:ext uri="{BB962C8B-B14F-4D97-AF65-F5344CB8AC3E}">
        <p14:creationId xmlns:p14="http://schemas.microsoft.com/office/powerpoint/2010/main" val="571190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77597-B799-4D3B-AE9A-B9245C05C300}" type="slidenum">
              <a:rPr lang="en-US"/>
              <a:pPr/>
              <a:t>11</a:t>
            </a:fld>
            <a:endParaRPr lang="en-US" dirty="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xfrm>
            <a:off x="152400" y="4424363"/>
            <a:ext cx="6553200" cy="4191000"/>
          </a:xfrm>
        </p:spPr>
        <p:txBody>
          <a:bodyPr/>
          <a:lstStyle/>
          <a:p>
            <a:r>
              <a:rPr lang="en-US" sz="2800" b="1" dirty="0" smtClean="0"/>
              <a:t>To Signal a Right Turn:  </a:t>
            </a:r>
          </a:p>
          <a:p>
            <a:endParaRPr lang="en-US" sz="2800" b="1" dirty="0" smtClean="0"/>
          </a:p>
          <a:p>
            <a:r>
              <a:rPr lang="en-US" sz="2800" b="1" dirty="0" smtClean="0"/>
              <a:t> </a:t>
            </a:r>
            <a:r>
              <a:rPr lang="en-US" sz="2400" b="1" dirty="0" smtClean="0"/>
              <a:t>Bend your left arm in an upward position</a:t>
            </a:r>
          </a:p>
          <a:p>
            <a:r>
              <a:rPr lang="en-US" sz="2400" b="1" dirty="0" smtClean="0"/>
              <a:t>                                   -or-</a:t>
            </a:r>
          </a:p>
          <a:p>
            <a:r>
              <a:rPr lang="en-US" sz="2400" b="1" dirty="0" smtClean="0"/>
              <a:t>Extend your right arm straight out to right side.</a:t>
            </a:r>
          </a:p>
          <a:p>
            <a:endParaRPr lang="en-US" sz="2000" b="1" dirty="0"/>
          </a:p>
          <a:p>
            <a:endParaRPr lang="en-US" b="1" dirty="0"/>
          </a:p>
        </p:txBody>
      </p:sp>
    </p:spTree>
    <p:extLst>
      <p:ext uri="{BB962C8B-B14F-4D97-AF65-F5344CB8AC3E}">
        <p14:creationId xmlns:p14="http://schemas.microsoft.com/office/powerpoint/2010/main" val="2819773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FF29A7-F0ED-4EAF-A406-DA86DA969F30}" type="slidenum">
              <a:rPr lang="en-US"/>
              <a:pPr/>
              <a:t>12</a:t>
            </a:fld>
            <a:endParaRPr lang="en-US" dirty="0"/>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457200" y="4424363"/>
            <a:ext cx="5943600" cy="4191000"/>
          </a:xfrm>
        </p:spPr>
        <p:txBody>
          <a:bodyPr/>
          <a:lstStyle/>
          <a:p>
            <a:endParaRPr lang="en-US" sz="1600" b="1" dirty="0"/>
          </a:p>
          <a:p>
            <a:r>
              <a:rPr lang="en-US" sz="3200" b="1" dirty="0" smtClean="0"/>
              <a:t>To Signal a Stop:</a:t>
            </a:r>
          </a:p>
          <a:p>
            <a:r>
              <a:rPr lang="en-US" sz="2000" b="1" dirty="0" smtClean="0"/>
              <a:t> </a:t>
            </a:r>
          </a:p>
          <a:p>
            <a:r>
              <a:rPr lang="en-US" sz="2000" b="1" dirty="0" smtClean="0"/>
              <a:t>Extend your left arm in a downward motion</a:t>
            </a:r>
            <a:r>
              <a:rPr lang="en-US" sz="1600" b="1" dirty="0" smtClean="0"/>
              <a:t>.</a:t>
            </a:r>
          </a:p>
          <a:p>
            <a:endParaRPr lang="en-US" sz="1600" b="1" dirty="0" smtClean="0"/>
          </a:p>
          <a:p>
            <a:r>
              <a:rPr lang="en-US" sz="2000" b="1" dirty="0" smtClean="0"/>
              <a:t>Now Practice these signals so they will be automatic</a:t>
            </a:r>
            <a:endParaRPr lang="en-US" sz="1800" b="1" dirty="0" smtClean="0"/>
          </a:p>
          <a:p>
            <a:endParaRPr lang="en-US" sz="2000" b="1" dirty="0"/>
          </a:p>
          <a:p>
            <a:endParaRPr lang="en-US" b="1" dirty="0"/>
          </a:p>
          <a:p>
            <a:endParaRPr lang="en-US" b="1" dirty="0"/>
          </a:p>
          <a:p>
            <a:endParaRPr lang="en-US" b="1" dirty="0"/>
          </a:p>
        </p:txBody>
      </p:sp>
    </p:spTree>
    <p:extLst>
      <p:ext uri="{BB962C8B-B14F-4D97-AF65-F5344CB8AC3E}">
        <p14:creationId xmlns:p14="http://schemas.microsoft.com/office/powerpoint/2010/main" val="2064926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CCA214-EF89-40C7-B7AA-59545C4BF92E}" type="slidenum">
              <a:rPr lang="en-US"/>
              <a:pPr/>
              <a:t>13</a:t>
            </a:fld>
            <a:endParaRPr lang="en-US" dirty="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xfrm>
            <a:off x="152400" y="4424363"/>
            <a:ext cx="6553200" cy="4191000"/>
          </a:xfrm>
        </p:spPr>
        <p:txBody>
          <a:bodyPr/>
          <a:lstStyle/>
          <a:p>
            <a:pPr algn="ctr">
              <a:lnSpc>
                <a:spcPct val="90000"/>
              </a:lnSpc>
            </a:pPr>
            <a:r>
              <a:rPr lang="en-US" sz="2000" b="1" dirty="0">
                <a:effectLst>
                  <a:outerShdw blurRad="38100" dist="38100" dir="2700000" algn="tl">
                    <a:srgbClr val="C0C0C0"/>
                  </a:outerShdw>
                </a:effectLst>
              </a:rPr>
              <a:t>Understanding our Road Signs and Traffic Lights</a:t>
            </a:r>
          </a:p>
          <a:p>
            <a:pPr>
              <a:lnSpc>
                <a:spcPct val="90000"/>
              </a:lnSpc>
            </a:pPr>
            <a:r>
              <a:rPr lang="en-US" sz="2400" b="1" dirty="0">
                <a:effectLst>
                  <a:outerShdw blurRad="38100" dist="38100" dir="2700000" algn="tl">
                    <a:srgbClr val="C0C0C0"/>
                  </a:outerShdw>
                </a:effectLst>
              </a:rPr>
              <a:t>Green Light: </a:t>
            </a:r>
            <a:r>
              <a:rPr lang="en-US" sz="2400" dirty="0"/>
              <a:t>When the signal light turns green, cars and bike riders go. Remember that cars may be turning, so be sure to look carefully to </a:t>
            </a:r>
            <a:r>
              <a:rPr lang="en-US" sz="2400" dirty="0" smtClean="0"/>
              <a:t>your</a:t>
            </a:r>
            <a:r>
              <a:rPr lang="en-US" sz="2400" b="1" dirty="0" smtClean="0"/>
              <a:t> </a:t>
            </a:r>
            <a:r>
              <a:rPr lang="en-US" sz="2400" b="1" dirty="0"/>
              <a:t>left, </a:t>
            </a:r>
            <a:r>
              <a:rPr lang="en-US" sz="2400" b="1" dirty="0" smtClean="0"/>
              <a:t>your right, </a:t>
            </a:r>
            <a:r>
              <a:rPr lang="en-US" sz="2400" b="1" dirty="0"/>
              <a:t>and </a:t>
            </a:r>
            <a:r>
              <a:rPr lang="en-US" sz="2400" b="1" dirty="0" smtClean="0"/>
              <a:t>to the left </a:t>
            </a:r>
            <a:r>
              <a:rPr lang="en-US" sz="2400" b="1" dirty="0"/>
              <a:t>again before crossing the street. </a:t>
            </a:r>
          </a:p>
          <a:p>
            <a:pPr>
              <a:lnSpc>
                <a:spcPct val="90000"/>
              </a:lnSpc>
            </a:pPr>
            <a:r>
              <a:rPr lang="en-US" sz="2400" b="1" dirty="0">
                <a:effectLst>
                  <a:outerShdw blurRad="38100" dist="38100" dir="2700000" algn="tl">
                    <a:srgbClr val="C0C0C0"/>
                  </a:outerShdw>
                </a:effectLst>
              </a:rPr>
              <a:t>Yellow Light: </a:t>
            </a:r>
            <a:r>
              <a:rPr lang="en-US" sz="2400" dirty="0"/>
              <a:t>When the signal light turns yellow, cars and bike riders</a:t>
            </a:r>
            <a:r>
              <a:rPr lang="en-US" sz="2400" b="1" dirty="0"/>
              <a:t> </a:t>
            </a:r>
            <a:r>
              <a:rPr lang="en-US" sz="2400" dirty="0"/>
              <a:t>should slow down and prepare to stop. If you are waiting to cross the street, you should </a:t>
            </a:r>
            <a:r>
              <a:rPr lang="en-US" sz="2400" b="1" dirty="0"/>
              <a:t>not cross if the light is yellow. </a:t>
            </a:r>
          </a:p>
          <a:p>
            <a:pPr>
              <a:lnSpc>
                <a:spcPct val="90000"/>
              </a:lnSpc>
            </a:pPr>
            <a:r>
              <a:rPr lang="en-US" sz="2400" b="1" dirty="0">
                <a:effectLst>
                  <a:outerShdw blurRad="38100" dist="38100" dir="2700000" algn="tl">
                    <a:srgbClr val="C0C0C0"/>
                  </a:outerShdw>
                </a:effectLst>
              </a:rPr>
              <a:t>Red Light: </a:t>
            </a:r>
            <a:r>
              <a:rPr lang="en-US" sz="2400" dirty="0"/>
              <a:t>When the signal light turns </a:t>
            </a:r>
            <a:r>
              <a:rPr lang="en-US" sz="2400" b="1" dirty="0"/>
              <a:t>red, cars and </a:t>
            </a:r>
            <a:r>
              <a:rPr lang="en-US" sz="2400" b="1" dirty="0" smtClean="0"/>
              <a:t>bicyclists should </a:t>
            </a:r>
            <a:r>
              <a:rPr lang="en-US" sz="2400" b="1" dirty="0"/>
              <a:t>stop</a:t>
            </a:r>
            <a:r>
              <a:rPr lang="en-US" sz="1800" b="1" dirty="0"/>
              <a:t>.</a:t>
            </a:r>
          </a:p>
          <a:p>
            <a:pPr>
              <a:lnSpc>
                <a:spcPct val="90000"/>
              </a:lnSpc>
              <a:spcBef>
                <a:spcPct val="0"/>
              </a:spcBef>
            </a:pPr>
            <a:endParaRPr lang="en-US" sz="800" b="1" dirty="0">
              <a:solidFill>
                <a:srgbClr val="CC0000"/>
              </a:solidFill>
              <a:effectLst>
                <a:outerShdw blurRad="38100" dist="38100" dir="2700000" algn="tl">
                  <a:srgbClr val="C0C0C0"/>
                </a:outerShdw>
              </a:effectLst>
            </a:endParaRPr>
          </a:p>
        </p:txBody>
      </p:sp>
    </p:spTree>
    <p:extLst>
      <p:ext uri="{BB962C8B-B14F-4D97-AF65-F5344CB8AC3E}">
        <p14:creationId xmlns:p14="http://schemas.microsoft.com/office/powerpoint/2010/main" val="3019360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14F936-4EC7-44A6-87EB-6F8C2C695D66}" type="slidenum">
              <a:rPr lang="en-US"/>
              <a:pPr/>
              <a:t>14</a:t>
            </a:fld>
            <a:endParaRPr lang="en-US" dirty="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xfrm>
            <a:off x="304800" y="4424363"/>
            <a:ext cx="6324600" cy="4191000"/>
          </a:xfrm>
        </p:spPr>
        <p:txBody>
          <a:bodyPr/>
          <a:lstStyle/>
          <a:p>
            <a:pPr algn="ctr">
              <a:lnSpc>
                <a:spcPct val="90000"/>
              </a:lnSpc>
            </a:pPr>
            <a:r>
              <a:rPr lang="en-US" sz="2000" b="1" dirty="0">
                <a:solidFill>
                  <a:srgbClr val="CC0000"/>
                </a:solidFill>
                <a:effectLst>
                  <a:outerShdw blurRad="38100" dist="38100" dir="2700000" algn="tl">
                    <a:srgbClr val="C0C0C0"/>
                  </a:outerShdw>
                </a:effectLst>
              </a:rPr>
              <a:t>Understanding our Road Signs and Traffic Lights</a:t>
            </a:r>
          </a:p>
          <a:p>
            <a:pPr>
              <a:lnSpc>
                <a:spcPct val="90000"/>
              </a:lnSpc>
            </a:pPr>
            <a:r>
              <a:rPr lang="en-US" sz="2000" b="1" dirty="0"/>
              <a:t>Walk Signal:</a:t>
            </a:r>
            <a:r>
              <a:rPr lang="en-US" sz="2000" b="1" dirty="0">
                <a:solidFill>
                  <a:srgbClr val="FF0000"/>
                </a:solidFill>
              </a:rPr>
              <a:t> </a:t>
            </a:r>
            <a:r>
              <a:rPr lang="en-US" sz="2000" dirty="0"/>
              <a:t>The WALK signal means that it is okay</a:t>
            </a:r>
            <a:r>
              <a:rPr lang="en-US" sz="2000" b="1" dirty="0"/>
              <a:t> </a:t>
            </a:r>
            <a:r>
              <a:rPr lang="en-US" sz="2000" dirty="0"/>
              <a:t>is for Pedestrians and bikers walking their bicycle to cross the street. </a:t>
            </a:r>
          </a:p>
          <a:p>
            <a:pPr>
              <a:lnSpc>
                <a:spcPct val="90000"/>
              </a:lnSpc>
            </a:pPr>
            <a:r>
              <a:rPr lang="en-US" sz="2000" b="1" dirty="0"/>
              <a:t>BUT you should always look both ways, by looking  </a:t>
            </a:r>
            <a:r>
              <a:rPr lang="en-US" sz="2000" b="1" dirty="0" smtClean="0"/>
              <a:t>to your left</a:t>
            </a:r>
            <a:r>
              <a:rPr lang="en-US" sz="2000" b="1" dirty="0"/>
              <a:t>, right and left again to make sure </a:t>
            </a:r>
            <a:r>
              <a:rPr lang="en-US" sz="2000" b="1" u="sng" dirty="0"/>
              <a:t>no</a:t>
            </a:r>
            <a:r>
              <a:rPr lang="en-US" sz="2000" b="1" dirty="0"/>
              <a:t> cars are coming or turning. </a:t>
            </a:r>
          </a:p>
          <a:p>
            <a:pPr>
              <a:lnSpc>
                <a:spcPct val="90000"/>
              </a:lnSpc>
            </a:pPr>
            <a:endParaRPr lang="en-US" sz="2000" b="1" dirty="0"/>
          </a:p>
          <a:p>
            <a:pPr>
              <a:lnSpc>
                <a:spcPct val="90000"/>
              </a:lnSpc>
            </a:pPr>
            <a:r>
              <a:rPr lang="en-US" sz="2000" b="1" dirty="0"/>
              <a:t>DON’T WALK: When the red "DON'T WALK" sign is flashing, it means use caution.</a:t>
            </a:r>
          </a:p>
          <a:p>
            <a:pPr>
              <a:lnSpc>
                <a:spcPct val="90000"/>
              </a:lnSpc>
            </a:pPr>
            <a:r>
              <a:rPr lang="en-US" sz="2000" b="1" dirty="0"/>
              <a:t>If you are in the street, finish crossing the street. </a:t>
            </a:r>
          </a:p>
          <a:p>
            <a:pPr>
              <a:lnSpc>
                <a:spcPct val="90000"/>
              </a:lnSpc>
            </a:pPr>
            <a:r>
              <a:rPr lang="en-US" sz="2000" b="1" dirty="0"/>
              <a:t>If you have not started crossing the street, stay on the curb</a:t>
            </a:r>
          </a:p>
          <a:p>
            <a:pPr>
              <a:lnSpc>
                <a:spcPct val="90000"/>
              </a:lnSpc>
            </a:pPr>
            <a:endParaRPr lang="en-US" sz="1000" b="1" dirty="0">
              <a:effectLst>
                <a:outerShdw blurRad="38100" dist="38100" dir="2700000" algn="tl">
                  <a:srgbClr val="C0C0C0"/>
                </a:outerShdw>
              </a:effectLst>
            </a:endParaRPr>
          </a:p>
        </p:txBody>
      </p:sp>
    </p:spTree>
    <p:extLst>
      <p:ext uri="{BB962C8B-B14F-4D97-AF65-F5344CB8AC3E}">
        <p14:creationId xmlns:p14="http://schemas.microsoft.com/office/powerpoint/2010/main" val="2422900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929B34-9AB7-482E-AEF9-14E8668C9D5D}" type="slidenum">
              <a:rPr lang="en-US"/>
              <a:pPr/>
              <a:t>15</a:t>
            </a:fld>
            <a:endParaRPr lang="en-US" dirty="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xfrm>
            <a:off x="228600" y="4424363"/>
            <a:ext cx="6324600" cy="4191000"/>
          </a:xfrm>
        </p:spPr>
        <p:txBody>
          <a:bodyPr/>
          <a:lstStyle/>
          <a:p>
            <a:pPr algn="ctr">
              <a:lnSpc>
                <a:spcPct val="90000"/>
              </a:lnSpc>
            </a:pPr>
            <a:r>
              <a:rPr lang="en-US" sz="1600" b="1" dirty="0">
                <a:effectLst>
                  <a:outerShdw blurRad="38100" dist="38100" dir="2700000" algn="tl">
                    <a:srgbClr val="C0C0C0"/>
                  </a:outerShdw>
                </a:effectLst>
              </a:rPr>
              <a:t>Understanding our Road Signs and Traffic Lights</a:t>
            </a:r>
          </a:p>
          <a:p>
            <a:pPr>
              <a:lnSpc>
                <a:spcPct val="90000"/>
              </a:lnSpc>
            </a:pPr>
            <a:r>
              <a:rPr lang="en-US" sz="2000" b="1" dirty="0"/>
              <a:t>STOP SIGN: </a:t>
            </a:r>
            <a:r>
              <a:rPr lang="en-US" sz="2000" b="1" dirty="0" smtClean="0"/>
              <a:t>ALL Car </a:t>
            </a:r>
            <a:r>
              <a:rPr lang="en-US" sz="2000" b="1" dirty="0"/>
              <a:t>drivers and bicyclists must come to a complete stop at STOP signs</a:t>
            </a:r>
            <a:r>
              <a:rPr lang="en-US" sz="2000" dirty="0"/>
              <a:t>.</a:t>
            </a:r>
          </a:p>
          <a:p>
            <a:pPr>
              <a:lnSpc>
                <a:spcPct val="90000"/>
              </a:lnSpc>
            </a:pPr>
            <a:r>
              <a:rPr lang="en-US" sz="2000" dirty="0"/>
              <a:t>When there are no vehicles or pedestrians in the intersection and it is safe, you may go through the intersection. </a:t>
            </a:r>
          </a:p>
          <a:p>
            <a:pPr>
              <a:lnSpc>
                <a:spcPct val="90000"/>
              </a:lnSpc>
            </a:pPr>
            <a:endParaRPr lang="en-US" sz="2000" b="1" dirty="0"/>
          </a:p>
          <a:p>
            <a:pPr>
              <a:lnSpc>
                <a:spcPct val="90000"/>
              </a:lnSpc>
            </a:pPr>
            <a:r>
              <a:rPr lang="en-US" sz="2000" b="1" dirty="0"/>
              <a:t>YIELD SIGN: A yield sign means to slow down and be ready to stop.</a:t>
            </a:r>
          </a:p>
          <a:p>
            <a:pPr>
              <a:lnSpc>
                <a:spcPct val="90000"/>
              </a:lnSpc>
            </a:pPr>
            <a:r>
              <a:rPr lang="en-US" sz="2000" b="1" dirty="0"/>
              <a:t>If there are pedestrians or vehicles in or nearing the intersection, </a:t>
            </a:r>
            <a:r>
              <a:rPr lang="en-US" sz="2000" b="1" u="sng" dirty="0"/>
              <a:t>you must stop. </a:t>
            </a:r>
          </a:p>
          <a:p>
            <a:pPr>
              <a:lnSpc>
                <a:spcPct val="90000"/>
              </a:lnSpc>
            </a:pPr>
            <a:r>
              <a:rPr lang="en-US" sz="2000" b="1" dirty="0"/>
              <a:t>If there is no traffic in or nearing the intersection and it is safe, you may go through. </a:t>
            </a:r>
            <a:endParaRPr lang="en-US" sz="2000" dirty="0"/>
          </a:p>
          <a:p>
            <a:pPr>
              <a:lnSpc>
                <a:spcPct val="90000"/>
              </a:lnSpc>
              <a:spcBef>
                <a:spcPct val="0"/>
              </a:spcBef>
            </a:pPr>
            <a:endParaRPr lang="en-US" sz="2000" b="1" dirty="0">
              <a:solidFill>
                <a:srgbClr val="FF0000"/>
              </a:solidFill>
            </a:endParaRPr>
          </a:p>
          <a:p>
            <a:pPr>
              <a:lnSpc>
                <a:spcPct val="90000"/>
              </a:lnSpc>
            </a:pPr>
            <a:endParaRPr lang="en-US" sz="800" b="1" dirty="0">
              <a:solidFill>
                <a:srgbClr val="CC0000"/>
              </a:solidFill>
              <a:effectLst>
                <a:outerShdw blurRad="38100" dist="38100" dir="2700000" algn="tl">
                  <a:srgbClr val="C0C0C0"/>
                </a:outerShdw>
              </a:effectLst>
            </a:endParaRPr>
          </a:p>
        </p:txBody>
      </p:sp>
    </p:spTree>
    <p:extLst>
      <p:ext uri="{BB962C8B-B14F-4D97-AF65-F5344CB8AC3E}">
        <p14:creationId xmlns:p14="http://schemas.microsoft.com/office/powerpoint/2010/main" val="1050124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3F2FF3-E561-4421-A1DF-605F275242F5}" type="slidenum">
              <a:rPr lang="en-US"/>
              <a:pPr/>
              <a:t>16</a:t>
            </a:fld>
            <a:endParaRPr lang="en-US" dirty="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xfrm>
            <a:off x="304800" y="4268788"/>
            <a:ext cx="6248400" cy="4733925"/>
          </a:xfrm>
        </p:spPr>
        <p:txBody>
          <a:bodyPr/>
          <a:lstStyle/>
          <a:p>
            <a:pPr>
              <a:lnSpc>
                <a:spcPct val="90000"/>
              </a:lnSpc>
            </a:pPr>
            <a:r>
              <a:rPr lang="en-US" sz="700" dirty="0"/>
              <a:t>		            </a:t>
            </a:r>
            <a:r>
              <a:rPr lang="en-US" sz="2400" b="1" dirty="0"/>
              <a:t>Sidewalks</a:t>
            </a:r>
            <a:endParaRPr lang="en-US" sz="1600" b="1" dirty="0"/>
          </a:p>
          <a:p>
            <a:pPr lvl="1">
              <a:lnSpc>
                <a:spcPct val="90000"/>
              </a:lnSpc>
            </a:pPr>
            <a:r>
              <a:rPr lang="en-US" sz="2000" b="1" dirty="0"/>
              <a:t>Sidewalks are designed for pedestrians and it is dangerous to drive your bicycle on sidewalks. Pedestrians always have the right of way on sidewalks.</a:t>
            </a:r>
          </a:p>
          <a:p>
            <a:pPr lvl="1">
              <a:lnSpc>
                <a:spcPct val="90000"/>
              </a:lnSpc>
            </a:pPr>
            <a:endParaRPr lang="en-US" sz="2000" b="1" dirty="0"/>
          </a:p>
          <a:p>
            <a:pPr lvl="1">
              <a:lnSpc>
                <a:spcPct val="90000"/>
              </a:lnSpc>
            </a:pPr>
            <a:r>
              <a:rPr lang="en-US" sz="1800" b="1" dirty="0"/>
              <a:t>Bicyclists who drive on sidewalks and crosswalks face danger from vehicles turning into or entering from driveways and side streets. When you come off the sidewalk to cross the street you're invisible to motorists and you could be involved in an accident</a:t>
            </a:r>
            <a:r>
              <a:rPr lang="en-US" sz="1600" b="1" dirty="0"/>
              <a:t>.</a:t>
            </a:r>
          </a:p>
          <a:p>
            <a:pPr lvl="1">
              <a:lnSpc>
                <a:spcPct val="90000"/>
              </a:lnSpc>
            </a:pPr>
            <a:endParaRPr lang="en-US" sz="2000" dirty="0"/>
          </a:p>
          <a:p>
            <a:pPr lvl="1">
              <a:lnSpc>
                <a:spcPct val="90000"/>
              </a:lnSpc>
            </a:pPr>
            <a:r>
              <a:rPr lang="en-US" sz="1800" b="1" dirty="0"/>
              <a:t>You may only drive your Bicycle on sidewalks outside business districts. </a:t>
            </a:r>
          </a:p>
          <a:p>
            <a:pPr lvl="1">
              <a:lnSpc>
                <a:spcPct val="90000"/>
              </a:lnSpc>
            </a:pPr>
            <a:r>
              <a:rPr lang="en-US" sz="1800" b="1" dirty="0"/>
              <a:t>Do not drive your bicycle on the sidewalk on Main Street.</a:t>
            </a:r>
            <a:endParaRPr lang="en-US" sz="1000" b="1" dirty="0"/>
          </a:p>
          <a:p>
            <a:pPr lvl="1">
              <a:lnSpc>
                <a:spcPct val="90000"/>
              </a:lnSpc>
            </a:pPr>
            <a:endParaRPr lang="en-US" sz="900" dirty="0">
              <a:solidFill>
                <a:srgbClr val="FF0000"/>
              </a:solidFill>
            </a:endParaRPr>
          </a:p>
        </p:txBody>
      </p:sp>
    </p:spTree>
    <p:extLst>
      <p:ext uri="{BB962C8B-B14F-4D97-AF65-F5344CB8AC3E}">
        <p14:creationId xmlns:p14="http://schemas.microsoft.com/office/powerpoint/2010/main" val="547264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AEA49D-2FDC-4022-B52B-1FDC95968D40}" type="slidenum">
              <a:rPr lang="en-US"/>
              <a:pPr/>
              <a:t>17</a:t>
            </a:fld>
            <a:endParaRPr lang="en-US" dirty="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xfrm>
            <a:off x="152400" y="4268788"/>
            <a:ext cx="6553200" cy="5045075"/>
          </a:xfrm>
        </p:spPr>
        <p:txBody>
          <a:bodyPr/>
          <a:lstStyle/>
          <a:p>
            <a:pPr>
              <a:lnSpc>
                <a:spcPct val="90000"/>
              </a:lnSpc>
            </a:pPr>
            <a:r>
              <a:rPr lang="en-US" sz="1600" b="1" dirty="0" smtClean="0"/>
              <a:t>Bicyclists must Share the Road or Bike path and yield to Pedestrians.</a:t>
            </a:r>
          </a:p>
          <a:p>
            <a:pPr>
              <a:lnSpc>
                <a:spcPct val="90000"/>
              </a:lnSpc>
              <a:buFont typeface="Arial" pitchFamily="34" charset="0"/>
              <a:buChar char="•"/>
            </a:pPr>
            <a:r>
              <a:rPr lang="en-US" b="1" dirty="0" smtClean="0"/>
              <a:t>Bikers should drive on the right side of the trail.</a:t>
            </a:r>
            <a:endParaRPr lang="en-US" sz="2000" b="1" dirty="0" smtClean="0"/>
          </a:p>
          <a:p>
            <a:pPr>
              <a:lnSpc>
                <a:spcPct val="90000"/>
              </a:lnSpc>
            </a:pPr>
            <a:r>
              <a:rPr lang="en-US" sz="1600" b="1" u="sng" dirty="0" smtClean="0"/>
              <a:t>Head-On</a:t>
            </a:r>
            <a:r>
              <a:rPr lang="en-US" sz="1600" b="1" dirty="0" smtClean="0"/>
              <a:t/>
            </a:r>
            <a:br>
              <a:rPr lang="en-US" sz="1600" b="1" dirty="0" smtClean="0"/>
            </a:br>
            <a:r>
              <a:rPr lang="en-US" sz="1050" b="1" dirty="0" smtClean="0"/>
              <a:t> </a:t>
            </a:r>
            <a:r>
              <a:rPr lang="en-US" sz="1100" b="1" dirty="0" smtClean="0"/>
              <a:t>If you're meeting a pedestrian who is facing you on the bike path, there is an immediate dilemma.</a:t>
            </a:r>
          </a:p>
          <a:p>
            <a:pPr>
              <a:lnSpc>
                <a:spcPct val="90000"/>
              </a:lnSpc>
            </a:pPr>
            <a:r>
              <a:rPr lang="en-US" sz="1100" b="1" dirty="0" smtClean="0"/>
              <a:t>As the faster moving participant , the bicyclist must chose where to go. Pick the side with the most room, and make eye contact before passing</a:t>
            </a:r>
            <a:r>
              <a:rPr lang="en-US" sz="1050" b="1" dirty="0" smtClean="0"/>
              <a:t>.</a:t>
            </a:r>
          </a:p>
          <a:p>
            <a:pPr>
              <a:lnSpc>
                <a:spcPct val="90000"/>
              </a:lnSpc>
            </a:pPr>
            <a:r>
              <a:rPr lang="en-US" sz="1600" b="1" u="sng" dirty="0" smtClean="0"/>
              <a:t>Approaching from the Rear</a:t>
            </a:r>
            <a:r>
              <a:rPr lang="en-US" sz="1600" b="1" dirty="0" smtClean="0"/>
              <a:t/>
            </a:r>
            <a:br>
              <a:rPr lang="en-US" sz="1600" b="1" dirty="0" smtClean="0"/>
            </a:br>
            <a:r>
              <a:rPr lang="en-US" sz="1100" b="1" dirty="0" smtClean="0"/>
              <a:t>When approaching a pedestrian from the rear, pass as far away as you can to avoid startling them.</a:t>
            </a:r>
          </a:p>
          <a:p>
            <a:pPr>
              <a:lnSpc>
                <a:spcPct val="90000"/>
              </a:lnSpc>
            </a:pPr>
            <a:r>
              <a:rPr lang="en-US" sz="1100" b="1" dirty="0" smtClean="0"/>
              <a:t>Give them an audible signal  by ringing your Horn or Bell or say "Passing left," or "Passing right“ to let them know that there's a bicycle approaching and what action they should take. </a:t>
            </a:r>
            <a:br>
              <a:rPr lang="en-US" sz="1100" b="1" dirty="0" smtClean="0"/>
            </a:br>
            <a:r>
              <a:rPr lang="en-US" sz="1100" b="1" dirty="0" smtClean="0"/>
              <a:t>Give Kids as much space as you can and never get between a child and its parent. </a:t>
            </a:r>
          </a:p>
          <a:p>
            <a:pPr>
              <a:lnSpc>
                <a:spcPct val="90000"/>
              </a:lnSpc>
            </a:pPr>
            <a:r>
              <a:rPr lang="en-US" sz="1600" b="1" u="sng" dirty="0" smtClean="0"/>
              <a:t>Crosswalks</a:t>
            </a:r>
            <a:r>
              <a:rPr lang="en-US" sz="1100" b="1" u="sng" dirty="0" smtClean="0"/>
              <a:t/>
            </a:r>
            <a:br>
              <a:rPr lang="en-US" sz="1100" b="1" u="sng" dirty="0" smtClean="0"/>
            </a:br>
            <a:r>
              <a:rPr lang="en-US" sz="1100" b="1" u="sng" dirty="0" smtClean="0"/>
              <a:t>According to state </a:t>
            </a:r>
            <a:r>
              <a:rPr lang="en-US" sz="1100" b="1" dirty="0" smtClean="0"/>
              <a:t>law, pedestrians have the right of way in crosswalks where there are no functioning traffic signals. This means you must slow or stop to let someone cross who is on your half of the road or close to it. If someone is approaching a crosswalk, prepare to slow down, and try to get their attention. If they step out in front of you, stop. </a:t>
            </a:r>
          </a:p>
          <a:p>
            <a:pPr>
              <a:lnSpc>
                <a:spcPct val="90000"/>
              </a:lnSpc>
            </a:pPr>
            <a:r>
              <a:rPr lang="en-US" sz="1600" b="1" u="sng" dirty="0" smtClean="0"/>
              <a:t>Intersections between the Bike Path and a Road</a:t>
            </a:r>
          </a:p>
          <a:p>
            <a:pPr>
              <a:lnSpc>
                <a:spcPct val="90000"/>
              </a:lnSpc>
            </a:pPr>
            <a:r>
              <a:rPr lang="en-US" sz="1100" b="1" dirty="0" smtClean="0"/>
              <a:t>You must STOP at All road crossings.</a:t>
            </a:r>
          </a:p>
          <a:p>
            <a:pPr>
              <a:lnSpc>
                <a:spcPct val="90000"/>
              </a:lnSpc>
            </a:pPr>
            <a:r>
              <a:rPr lang="en-US" sz="1100" b="1" dirty="0" smtClean="0"/>
              <a:t>Remember you are considered a vehicle if riding on your bike and you must wait until it is clear before crossing a road.</a:t>
            </a:r>
          </a:p>
          <a:p>
            <a:pPr>
              <a:lnSpc>
                <a:spcPct val="90000"/>
              </a:lnSpc>
            </a:pPr>
            <a:r>
              <a:rPr lang="en-US" sz="1100" b="1" dirty="0" smtClean="0"/>
              <a:t>If you are walking your Bike you are considered a pedestrian and you have the right of way. </a:t>
            </a:r>
          </a:p>
          <a:p>
            <a:pPr>
              <a:lnSpc>
                <a:spcPct val="90000"/>
              </a:lnSpc>
            </a:pPr>
            <a:r>
              <a:rPr lang="en-US" sz="1400" b="1" u="sng" dirty="0" smtClean="0"/>
              <a:t>Meeting on a Road</a:t>
            </a:r>
            <a:r>
              <a:rPr lang="en-US" sz="1100" b="1" dirty="0" smtClean="0"/>
              <a:t/>
            </a:r>
            <a:br>
              <a:rPr lang="en-US" sz="1100" b="1" dirty="0" smtClean="0"/>
            </a:br>
            <a:r>
              <a:rPr lang="en-US" sz="1050" b="1" dirty="0" smtClean="0"/>
              <a:t>On a road without sidewalks, you will meet head-on so give pedestrians or joggers the shoulder , as they have the right of way and you should ride on the road.. </a:t>
            </a:r>
          </a:p>
          <a:p>
            <a:pPr>
              <a:lnSpc>
                <a:spcPct val="90000"/>
              </a:lnSpc>
            </a:pPr>
            <a:r>
              <a:rPr lang="en-US" sz="1050" b="1" dirty="0" smtClean="0"/>
              <a:t>Again, signal your intention. </a:t>
            </a:r>
            <a:endParaRPr lang="en-US" sz="900" b="1" dirty="0"/>
          </a:p>
          <a:p>
            <a:pPr>
              <a:lnSpc>
                <a:spcPct val="90000"/>
              </a:lnSpc>
            </a:pPr>
            <a:endParaRPr lang="en-US" sz="900" dirty="0"/>
          </a:p>
        </p:txBody>
      </p:sp>
    </p:spTree>
    <p:extLst>
      <p:ext uri="{BB962C8B-B14F-4D97-AF65-F5344CB8AC3E}">
        <p14:creationId xmlns:p14="http://schemas.microsoft.com/office/powerpoint/2010/main" val="1762433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B55BB3-0C9D-4A29-9832-8C07E86BA72A}" type="slidenum">
              <a:rPr lang="en-US"/>
              <a:pPr/>
              <a:t>18</a:t>
            </a:fld>
            <a:endParaRPr lang="en-US" dirty="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xfrm>
            <a:off x="0" y="4199731"/>
            <a:ext cx="6858000" cy="4733925"/>
          </a:xfrm>
        </p:spPr>
        <p:txBody>
          <a:bodyPr/>
          <a:lstStyle/>
          <a:p>
            <a:r>
              <a:rPr lang="en-US" sz="1800" b="1" dirty="0" smtClean="0"/>
              <a:t>Here are a few basics of Traffic Cycling</a:t>
            </a:r>
          </a:p>
          <a:p>
            <a:r>
              <a:rPr lang="en-US" sz="1400" b="1" dirty="0" smtClean="0"/>
              <a:t>When driving your Bicycle you are considered a </a:t>
            </a:r>
            <a:r>
              <a:rPr lang="en-US" sz="1400" b="1" u="sng" dirty="0" smtClean="0"/>
              <a:t>vehicle</a:t>
            </a:r>
            <a:r>
              <a:rPr lang="en-US" sz="1400" b="1" dirty="0" smtClean="0"/>
              <a:t> and </a:t>
            </a:r>
            <a:r>
              <a:rPr lang="en-US" sz="1400" b="1" u="sng" dirty="0" smtClean="0"/>
              <a:t>must obey all traffic laws.</a:t>
            </a:r>
          </a:p>
          <a:p>
            <a:pPr>
              <a:lnSpc>
                <a:spcPct val="120000"/>
              </a:lnSpc>
              <a:buFontTx/>
              <a:buChar char="•"/>
            </a:pPr>
            <a:r>
              <a:rPr lang="en-US" sz="1400" b="1" dirty="0" smtClean="0"/>
              <a:t>You must signal all turns and when stopping. </a:t>
            </a:r>
          </a:p>
          <a:p>
            <a:pPr>
              <a:lnSpc>
                <a:spcPct val="120000"/>
              </a:lnSpc>
              <a:buFontTx/>
              <a:buChar char="•"/>
            </a:pPr>
            <a:r>
              <a:rPr lang="en-US" sz="1400" b="1" dirty="0" smtClean="0"/>
              <a:t>You must give pedestrians the right of way and audible signal before overtaking or passing them such as by ringing your Bell or saying “Passing on your left” or “Passing on your Right.”</a:t>
            </a:r>
          </a:p>
          <a:p>
            <a:r>
              <a:rPr lang="en-US" sz="1600" b="1" u="sng" dirty="0" smtClean="0"/>
              <a:t>You Must Drive your bike on the Right side of the road</a:t>
            </a:r>
          </a:p>
          <a:p>
            <a:pPr>
              <a:spcBef>
                <a:spcPct val="0"/>
              </a:spcBef>
              <a:defRPr/>
            </a:pPr>
            <a:r>
              <a:rPr lang="en-US" sz="1800" b="1" dirty="0" smtClean="0"/>
              <a:t>You may drive you bike </a:t>
            </a:r>
            <a:r>
              <a:rPr lang="en-US" sz="1800" b="1" u="sng" dirty="0" smtClean="0"/>
              <a:t>two abreast </a:t>
            </a:r>
            <a:r>
              <a:rPr lang="en-US" sz="1800" b="1" dirty="0" smtClean="0"/>
              <a:t>(two bicycles, side-by-side)</a:t>
            </a:r>
            <a:r>
              <a:rPr lang="en-US" sz="1800" b="1" u="sng" dirty="0" smtClean="0"/>
              <a:t> </a:t>
            </a:r>
            <a:r>
              <a:rPr lang="en-US" sz="1800" b="1" dirty="0" smtClean="0"/>
              <a:t>except when faster vehicles need to pass. So stay in a single file when cars need to get by! On multi-lane roads, you can ride two abreast, but all the cyclists in your group must stay in one lane.</a:t>
            </a:r>
          </a:p>
          <a:p>
            <a:r>
              <a:rPr lang="en-US" sz="1400" b="1" dirty="0" smtClean="0"/>
              <a:t>Driving on the wrong side of the road (On the LEFT)  puts you in a collision path with vehicles coming from the </a:t>
            </a:r>
            <a:r>
              <a:rPr lang="en-US" sz="1400" b="1" u="sng" dirty="0" smtClean="0"/>
              <a:t>other direction.</a:t>
            </a:r>
            <a:r>
              <a:rPr lang="en-US" sz="1400" b="1" dirty="0" smtClean="0"/>
              <a:t> </a:t>
            </a:r>
          </a:p>
          <a:p>
            <a:pPr>
              <a:buFontTx/>
              <a:buChar char="•"/>
            </a:pPr>
            <a:r>
              <a:rPr lang="en-US" sz="1400" b="1" dirty="0" smtClean="0"/>
              <a:t>You also cannot see traffic lights </a:t>
            </a:r>
          </a:p>
          <a:p>
            <a:pPr>
              <a:buFontTx/>
              <a:buChar char="•"/>
            </a:pPr>
            <a:r>
              <a:rPr lang="en-US" sz="1400" b="1" dirty="0" smtClean="0"/>
              <a:t>You are directly in the path of oncoming bicyclists.</a:t>
            </a:r>
            <a:r>
              <a:rPr lang="en-US" sz="1400" dirty="0" smtClean="0"/>
              <a:t> </a:t>
            </a:r>
          </a:p>
          <a:p>
            <a:pPr>
              <a:buFontTx/>
              <a:buChar char="•"/>
            </a:pPr>
            <a:r>
              <a:rPr lang="en-US" sz="1400" b="1" dirty="0" smtClean="0"/>
              <a:t>Wrong-way bicyclists get hit because they are not where drivers are looking, primarily at intersections. </a:t>
            </a:r>
          </a:p>
          <a:p>
            <a:pPr>
              <a:buFontTx/>
              <a:buChar char="•"/>
            </a:pPr>
            <a:r>
              <a:rPr lang="en-US" sz="1400" b="1" dirty="0" smtClean="0"/>
              <a:t>The wrong way cyclist is outside of the field of view of both driver A and driver B.</a:t>
            </a:r>
          </a:p>
          <a:p>
            <a:endParaRPr lang="en-US" dirty="0"/>
          </a:p>
        </p:txBody>
      </p:sp>
    </p:spTree>
    <p:extLst>
      <p:ext uri="{BB962C8B-B14F-4D97-AF65-F5344CB8AC3E}">
        <p14:creationId xmlns:p14="http://schemas.microsoft.com/office/powerpoint/2010/main" val="2105389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BA733F2-92E7-4567-B85D-C4699FE74A4F}" type="slidenum">
              <a:rPr lang="en-US"/>
              <a:pPr/>
              <a:t>19</a:t>
            </a:fld>
            <a:endParaRPr lang="en-US" dirty="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xfrm>
            <a:off x="228600" y="4967288"/>
            <a:ext cx="6400800" cy="4191000"/>
          </a:xfrm>
        </p:spPr>
        <p:txBody>
          <a:bodyPr/>
          <a:lstStyle/>
          <a:p>
            <a:r>
              <a:rPr lang="en-US" sz="2000" b="1" dirty="0" smtClean="0"/>
              <a:t>1-Drive your bicycle a safe distance away from hazards along the edge of the road such as drain grates and debris</a:t>
            </a:r>
          </a:p>
          <a:p>
            <a:endParaRPr lang="en-US" sz="2000" b="1" dirty="0" smtClean="0"/>
          </a:p>
          <a:p>
            <a:pPr>
              <a:spcBef>
                <a:spcPct val="0"/>
              </a:spcBef>
            </a:pPr>
            <a:r>
              <a:rPr lang="en-US" sz="2000" b="1" dirty="0" smtClean="0"/>
              <a:t>2-Drive a straight line. (Be predictable)</a:t>
            </a:r>
          </a:p>
          <a:p>
            <a:pPr>
              <a:spcBef>
                <a:spcPct val="0"/>
              </a:spcBef>
              <a:buFontTx/>
              <a:buChar char="•"/>
            </a:pPr>
            <a:r>
              <a:rPr lang="en-US" sz="2000" b="1" dirty="0" smtClean="0"/>
              <a:t>Don't weave around parked cars. </a:t>
            </a:r>
          </a:p>
          <a:p>
            <a:pPr>
              <a:spcBef>
                <a:spcPct val="0"/>
              </a:spcBef>
              <a:buFontTx/>
              <a:buChar char="•"/>
            </a:pPr>
            <a:r>
              <a:rPr lang="en-US" sz="2000" b="1" dirty="0" smtClean="0"/>
              <a:t>Allow sufficient space of about 3 feet (1 Meter) from a parked car whose door might open.</a:t>
            </a:r>
          </a:p>
          <a:p>
            <a:pPr>
              <a:spcBef>
                <a:spcPct val="0"/>
              </a:spcBef>
              <a:buFontTx/>
              <a:buChar char="•"/>
            </a:pPr>
            <a:endParaRPr lang="en-US" sz="2000" b="1" dirty="0" smtClean="0"/>
          </a:p>
          <a:p>
            <a:pPr>
              <a:spcBef>
                <a:spcPct val="0"/>
              </a:spcBef>
            </a:pPr>
            <a:r>
              <a:rPr lang="en-US" sz="2000" b="1" dirty="0" smtClean="0"/>
              <a:t>3-If the lane is too narrow to share with a car, drive in the middle of the lane</a:t>
            </a:r>
            <a:r>
              <a:rPr lang="en-US" sz="2000" b="1" i="1" dirty="0" smtClean="0"/>
              <a:t>.</a:t>
            </a:r>
            <a:endParaRPr lang="en-US" sz="2000" b="1" dirty="0" smtClean="0"/>
          </a:p>
          <a:p>
            <a:endParaRPr lang="en-US" sz="2000" b="1" dirty="0"/>
          </a:p>
          <a:p>
            <a:endParaRPr lang="en-US" sz="1600" b="1" dirty="0"/>
          </a:p>
        </p:txBody>
      </p:sp>
      <p:sp>
        <p:nvSpPr>
          <p:cNvPr id="188420" name="Rectangle 4"/>
          <p:cNvSpPr>
            <a:spLocks noChangeArrowheads="1"/>
          </p:cNvSpPr>
          <p:nvPr/>
        </p:nvSpPr>
        <p:spPr bwMode="auto">
          <a:xfrm>
            <a:off x="2286000" y="4192588"/>
            <a:ext cx="2590800" cy="373062"/>
          </a:xfrm>
          <a:prstGeom prst="rect">
            <a:avLst/>
          </a:prstGeom>
          <a:noFill/>
          <a:ln w="9525">
            <a:noFill/>
            <a:miter lim="800000"/>
            <a:headEnd/>
            <a:tailEnd/>
          </a:ln>
          <a:effectLst/>
        </p:spPr>
        <p:txBody>
          <a:bodyPr wrap="none">
            <a:spAutoFit/>
          </a:bodyPr>
          <a:lstStyle/>
          <a:p>
            <a:r>
              <a:rPr lang="en-US" sz="1800" dirty="0"/>
              <a:t>Basics of Traffic Cycling</a:t>
            </a:r>
          </a:p>
        </p:txBody>
      </p:sp>
      <p:sp>
        <p:nvSpPr>
          <p:cNvPr id="188421" name="Rectangle 5"/>
          <p:cNvSpPr>
            <a:spLocks noChangeArrowheads="1"/>
          </p:cNvSpPr>
          <p:nvPr/>
        </p:nvSpPr>
        <p:spPr bwMode="auto">
          <a:xfrm>
            <a:off x="990600" y="4556125"/>
            <a:ext cx="4619150" cy="400110"/>
          </a:xfrm>
          <a:prstGeom prst="rect">
            <a:avLst/>
          </a:prstGeom>
          <a:noFill/>
          <a:ln w="9525">
            <a:noFill/>
            <a:miter lim="800000"/>
            <a:headEnd/>
            <a:tailEnd/>
          </a:ln>
          <a:effectLst/>
        </p:spPr>
        <p:txBody>
          <a:bodyPr wrap="none">
            <a:spAutoFit/>
          </a:bodyPr>
          <a:lstStyle/>
          <a:p>
            <a:r>
              <a:rPr lang="en-US" sz="2000" dirty="0"/>
              <a:t>Where to drive your bicycle </a:t>
            </a:r>
            <a:r>
              <a:rPr lang="en-US" sz="2000" dirty="0" smtClean="0"/>
              <a:t>on </a:t>
            </a:r>
            <a:r>
              <a:rPr lang="en-US" sz="2000" dirty="0"/>
              <a:t>the road:</a:t>
            </a:r>
          </a:p>
        </p:txBody>
      </p:sp>
    </p:spTree>
    <p:extLst>
      <p:ext uri="{BB962C8B-B14F-4D97-AF65-F5344CB8AC3E}">
        <p14:creationId xmlns:p14="http://schemas.microsoft.com/office/powerpoint/2010/main" val="4182431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ADD8BF-D728-478A-BDD1-AF6FFC175261}" type="slidenum">
              <a:rPr lang="en-US"/>
              <a:pPr/>
              <a:t>2</a:t>
            </a:fld>
            <a:endParaRPr lang="en-US" dirty="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xfrm>
            <a:off x="914400" y="4579938"/>
            <a:ext cx="5029200" cy="4191000"/>
          </a:xfrm>
        </p:spPr>
        <p:txBody>
          <a:bodyPr/>
          <a:lstStyle/>
          <a:p>
            <a:r>
              <a:rPr lang="en-US" sz="1600" b="1" dirty="0"/>
              <a:t>Overview</a:t>
            </a:r>
          </a:p>
          <a:p>
            <a:r>
              <a:rPr lang="en-US" sz="1600" b="1" dirty="0"/>
              <a:t>The Orleans Bikeways Committee welcomes you, our visitors and all our International Workers to Orleans. You are very important part of our Summer tourist season and we want to be sure that you enjoy safe bicycling during your stay on Cape Cod.</a:t>
            </a:r>
          </a:p>
          <a:p>
            <a:r>
              <a:rPr lang="en-US" sz="1600" b="1" dirty="0"/>
              <a:t>We understand that the rules of the road may be different than in your country or State so here is an overview of our traffic rules and regulations to assure your biking safety by helping you understand how to safely navigate our roads and trails.</a:t>
            </a:r>
          </a:p>
          <a:p>
            <a:r>
              <a:rPr lang="en-US" sz="1600" b="1" dirty="0"/>
              <a:t>To help you better understand this information, key points are highlighted in RED and repeated where appropriate.</a:t>
            </a:r>
          </a:p>
          <a:p>
            <a:r>
              <a:rPr lang="en-US" sz="1600" b="1" dirty="0"/>
              <a:t>We ask you to take about 10 minutes out of your busy schedule to review this material and hope you have a safe and enjoyable summer in Orleans</a:t>
            </a:r>
          </a:p>
          <a:p>
            <a:endParaRPr lang="en-US" sz="1400" b="1" dirty="0">
              <a:solidFill>
                <a:srgbClr val="FF0000"/>
              </a:solidFill>
            </a:endParaRPr>
          </a:p>
          <a:p>
            <a:endParaRPr lang="en-US" sz="1400" b="1" dirty="0">
              <a:solidFill>
                <a:srgbClr val="FF0000"/>
              </a:solidFill>
            </a:endParaRPr>
          </a:p>
        </p:txBody>
      </p:sp>
    </p:spTree>
    <p:extLst>
      <p:ext uri="{BB962C8B-B14F-4D97-AF65-F5344CB8AC3E}">
        <p14:creationId xmlns:p14="http://schemas.microsoft.com/office/powerpoint/2010/main" val="3358240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679ECA-9C63-47B1-9997-6CDFEFDB7897}" type="slidenum">
              <a:rPr lang="en-US"/>
              <a:pPr/>
              <a:t>20</a:t>
            </a:fld>
            <a:endParaRPr lang="en-US" dirty="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304800" y="4268788"/>
            <a:ext cx="6172200" cy="5045075"/>
          </a:xfrm>
        </p:spPr>
        <p:txBody>
          <a:bodyPr/>
          <a:lstStyle/>
          <a:p>
            <a:r>
              <a:rPr lang="en-US" sz="1400" b="1" dirty="0"/>
              <a:t>Biking in Orleans</a:t>
            </a:r>
          </a:p>
          <a:p>
            <a:r>
              <a:rPr lang="en-US" sz="1400" b="1" dirty="0"/>
              <a:t>Be careful as many of our roads are narrow and some of our intersections are challenging:</a:t>
            </a:r>
          </a:p>
          <a:p>
            <a:r>
              <a:rPr lang="en-US" sz="1400" b="1" dirty="0"/>
              <a:t>Let’s take a look at a few intersections:</a:t>
            </a:r>
          </a:p>
          <a:p>
            <a:r>
              <a:rPr lang="en-US" sz="1400" b="1" dirty="0"/>
              <a:t>1-Rail Trail crossing at Main Street &amp; Old Colony</a:t>
            </a:r>
          </a:p>
          <a:p>
            <a:r>
              <a:rPr lang="en-US" sz="1400" b="1" dirty="0"/>
              <a:t>-You must  dismount and walk your bike when crossing this intersection.</a:t>
            </a:r>
          </a:p>
          <a:p>
            <a:r>
              <a:rPr lang="en-US" sz="1400" b="1" dirty="0"/>
              <a:t>2-Route 6A and Route 28 </a:t>
            </a:r>
          </a:p>
          <a:p>
            <a:r>
              <a:rPr lang="en-US" sz="1400" b="1" dirty="0"/>
              <a:t>-This is a very busy intersection where  major roads come together and there are no traffic signals.</a:t>
            </a:r>
          </a:p>
          <a:p>
            <a:r>
              <a:rPr lang="en-US" sz="1400" b="1" dirty="0"/>
              <a:t>3- Making a left Turn</a:t>
            </a:r>
          </a:p>
          <a:p>
            <a:r>
              <a:rPr lang="en-US" sz="1400" b="1" dirty="0"/>
              <a:t>    - Keep to the right of the left turn lane and  proceed when it is safe      being sure to give a left turn signal.</a:t>
            </a:r>
          </a:p>
          <a:p>
            <a:r>
              <a:rPr lang="en-US" sz="1400" b="1" dirty="0"/>
              <a:t>4-Skaket Corners</a:t>
            </a:r>
          </a:p>
          <a:p>
            <a:pPr lvl="1">
              <a:spcBef>
                <a:spcPct val="0"/>
              </a:spcBef>
              <a:buFontTx/>
              <a:buChar char="•"/>
            </a:pPr>
            <a:r>
              <a:rPr lang="en-US" sz="1400" b="1" dirty="0"/>
              <a:t>This is a very busy intersection and has recently been reconstructed with special sensors that will  change the signal lights for Bikers. </a:t>
            </a:r>
          </a:p>
          <a:p>
            <a:r>
              <a:rPr lang="en-US" sz="1400" b="1" dirty="0"/>
              <a:t> 5-Stop &amp; </a:t>
            </a:r>
            <a:r>
              <a:rPr lang="en-US" sz="1400" b="1" dirty="0" smtClean="0"/>
              <a:t>Shop</a:t>
            </a:r>
            <a:endParaRPr lang="en-US" sz="1400" b="1" dirty="0"/>
          </a:p>
          <a:p>
            <a:pPr lvl="1"/>
            <a:r>
              <a:rPr lang="en-US" sz="1400" b="1" dirty="0"/>
              <a:t>Making a left turn leaving the parking lot</a:t>
            </a:r>
          </a:p>
          <a:p>
            <a:pPr lvl="1"/>
            <a:r>
              <a:rPr lang="en-US" sz="1400" b="1" dirty="0"/>
              <a:t>This is a very busy intersection with traffic signals.</a:t>
            </a:r>
          </a:p>
          <a:p>
            <a:pPr lvl="1"/>
            <a:r>
              <a:rPr lang="en-US" sz="1400" b="1" dirty="0"/>
              <a:t>Follow traffic </a:t>
            </a:r>
            <a:r>
              <a:rPr lang="en-US" sz="1400" b="1" dirty="0" smtClean="0"/>
              <a:t>signals </a:t>
            </a:r>
            <a:r>
              <a:rPr lang="en-US" sz="1400" b="1" dirty="0"/>
              <a:t>and proceed with caution.</a:t>
            </a:r>
            <a:endParaRPr lang="en-US" sz="1600" b="1" dirty="0"/>
          </a:p>
        </p:txBody>
      </p:sp>
    </p:spTree>
    <p:extLst>
      <p:ext uri="{BB962C8B-B14F-4D97-AF65-F5344CB8AC3E}">
        <p14:creationId xmlns:p14="http://schemas.microsoft.com/office/powerpoint/2010/main" val="877374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853CCD-50ED-4181-BA2C-7061674AB767}" type="slidenum">
              <a:rPr lang="en-US"/>
              <a:pPr/>
              <a:t>21</a:t>
            </a:fld>
            <a:endParaRPr lang="en-US" dirty="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228600" y="4268788"/>
            <a:ext cx="6400800" cy="4889500"/>
          </a:xfrm>
        </p:spPr>
        <p:txBody>
          <a:bodyPr/>
          <a:lstStyle/>
          <a:p>
            <a:r>
              <a:rPr lang="en-US" sz="1000" b="1" dirty="0"/>
              <a:t>		</a:t>
            </a:r>
            <a:r>
              <a:rPr lang="en-US" sz="1600" b="1" dirty="0"/>
              <a:t>Summary</a:t>
            </a:r>
          </a:p>
          <a:p>
            <a:r>
              <a:rPr lang="en-US" sz="1600" b="1" dirty="0"/>
              <a:t>These concepts may be confusing at first, but with practice they become natural and they are not different from driving a car. </a:t>
            </a:r>
          </a:p>
          <a:p>
            <a:r>
              <a:rPr lang="en-US" sz="1600" b="1" dirty="0"/>
              <a:t>When driving your Bicycle you are considered a vehicle and must obey all traffic laws.</a:t>
            </a:r>
          </a:p>
          <a:p>
            <a:r>
              <a:rPr lang="en-US" sz="1600" b="1" dirty="0"/>
              <a:t>Having a bike in good working order, a well-fitting helmet, and lights for safe night driving are essential. </a:t>
            </a:r>
          </a:p>
          <a:p>
            <a:r>
              <a:rPr lang="en-US" sz="1600" b="1" dirty="0"/>
              <a:t>You must always give pedestrians the right of way. </a:t>
            </a:r>
          </a:p>
          <a:p>
            <a:r>
              <a:rPr lang="en-US" sz="1600" b="1" dirty="0"/>
              <a:t>You must give pedestrians an audible signal before overtaking or passing them. </a:t>
            </a:r>
            <a:r>
              <a:rPr lang="en-US" sz="1400" b="1" dirty="0"/>
              <a:t>Use a Bell or say (passing on the left or passing on the right)</a:t>
            </a:r>
            <a:endParaRPr lang="en-US" sz="1600" b="1" dirty="0"/>
          </a:p>
          <a:p>
            <a:r>
              <a:rPr lang="en-US" sz="1600" b="1" dirty="0"/>
              <a:t>Drive on the </a:t>
            </a:r>
            <a:r>
              <a:rPr lang="en-US" sz="1600" b="1" u="sng" dirty="0"/>
              <a:t>Right</a:t>
            </a:r>
            <a:r>
              <a:rPr lang="en-US" sz="1600" b="1" dirty="0"/>
              <a:t> side of the road.</a:t>
            </a:r>
          </a:p>
          <a:p>
            <a:r>
              <a:rPr lang="en-US" sz="1600" b="1" dirty="0"/>
              <a:t>Keep to the </a:t>
            </a:r>
            <a:r>
              <a:rPr lang="en-US" sz="1600" b="1" u="sng" dirty="0"/>
              <a:t>Right</a:t>
            </a:r>
            <a:r>
              <a:rPr lang="en-US" sz="1600" b="1" dirty="0"/>
              <a:t> portion of the travel lane, being sure to allow about 1/2 Meter of space from the edge of good pavement, or from a raised curb, and about 1 Meter from a parked car as a door might open. </a:t>
            </a:r>
          </a:p>
          <a:p>
            <a:r>
              <a:rPr lang="en-US" sz="1600" b="1" dirty="0"/>
              <a:t>Thank you for your time and we wish you a safe and enjoyable summer in Orleans.</a:t>
            </a:r>
          </a:p>
          <a:p>
            <a:endParaRPr lang="en-US" b="1" dirty="0">
              <a:solidFill>
                <a:srgbClr val="003399"/>
              </a:solidFill>
            </a:endParaRPr>
          </a:p>
        </p:txBody>
      </p:sp>
    </p:spTree>
    <p:extLst>
      <p:ext uri="{BB962C8B-B14F-4D97-AF65-F5344CB8AC3E}">
        <p14:creationId xmlns:p14="http://schemas.microsoft.com/office/powerpoint/2010/main" val="3574114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90FEC2-C670-4861-9C3B-2F4E7C31272D}" type="slidenum">
              <a:rPr lang="en-US"/>
              <a:pPr/>
              <a:t>22</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0105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424363"/>
            <a:ext cx="6324600" cy="4191000"/>
          </a:xfrm>
        </p:spPr>
        <p:txBody>
          <a:bodyPr>
            <a:normAutofit fontScale="92500"/>
          </a:bodyPr>
          <a:lstStyle/>
          <a:p>
            <a:pPr marL="457200" indent="-457200">
              <a:buSzPct val="450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US" sz="2400" b="1" dirty="0" smtClean="0"/>
              <a:t>Bikes are vehicles which means that you should drive your bike as if you were driving a car.</a:t>
            </a:r>
          </a:p>
          <a:p>
            <a:pPr marL="457200" indent="-457200">
              <a:buSzPct val="45000"/>
              <a:buFont typeface="Wingdings" charset="2"/>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US" sz="2000" b="1" dirty="0" smtClean="0"/>
              <a:t>Here are the Preferred Cyclist Behaviors that you should follow.</a:t>
            </a:r>
          </a:p>
          <a:p>
            <a:pPr marL="914400" lvl="1" indent="-457200">
              <a:buSzPct val="45000"/>
              <a:buFont typeface="Wingdings" charset="2"/>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US" sz="2000" b="1" dirty="0" smtClean="0"/>
              <a:t>You may Take the lane or drive in the road lane (if you are comfortable doing so)</a:t>
            </a:r>
          </a:p>
          <a:p>
            <a:pPr marL="914400" lvl="1" indent="-457200">
              <a:buSzPct val="45000"/>
              <a:buFont typeface="Wingdings" charset="2"/>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US" sz="2000" b="1" dirty="0" smtClean="0"/>
              <a:t>You must follow the Rules of the Road and obey all signs and traffic signals.</a:t>
            </a:r>
          </a:p>
          <a:p>
            <a:pPr marL="914400" lvl="1" indent="-457200">
              <a:buSzPct val="45000"/>
              <a:buFont typeface="Wingdings" charset="2"/>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US" sz="2000" b="1" dirty="0" smtClean="0"/>
              <a:t>You must drive your bike in the same direction as other traffic</a:t>
            </a:r>
          </a:p>
          <a:p>
            <a:pPr marL="914400" lvl="1" indent="-457200">
              <a:buSzPct val="45000"/>
              <a:buFont typeface="Wingdings" charset="2"/>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US" sz="2000" b="1" dirty="0" smtClean="0"/>
              <a:t>Ride predictably- </a:t>
            </a:r>
          </a:p>
          <a:p>
            <a:pPr marL="914400" lvl="1" indent="-457200">
              <a:buSzPct val="45000"/>
              <a:buFont typeface="Wingdings" charset="2"/>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US" sz="2000" b="1" dirty="0" smtClean="0"/>
              <a:t>Hold your line , don’t weave in and out of traffic</a:t>
            </a:r>
            <a:r>
              <a:rPr lang="en-US" sz="2000" dirty="0" smtClean="0"/>
              <a:t>.</a:t>
            </a:r>
          </a:p>
          <a:p>
            <a:endParaRPr lang="en-US" dirty="0"/>
          </a:p>
        </p:txBody>
      </p:sp>
      <p:sp>
        <p:nvSpPr>
          <p:cNvPr id="4" name="Slide Number Placeholder 3"/>
          <p:cNvSpPr>
            <a:spLocks noGrp="1"/>
          </p:cNvSpPr>
          <p:nvPr>
            <p:ph type="sldNum" sz="quarter" idx="10"/>
          </p:nvPr>
        </p:nvSpPr>
        <p:spPr/>
        <p:txBody>
          <a:bodyPr/>
          <a:lstStyle/>
          <a:p>
            <a:fld id="{CBEC1A88-D8D7-4962-A165-EBEB3E015A82}" type="slidenum">
              <a:rPr lang="en-US" smtClean="0"/>
              <a:pPr/>
              <a:t>3</a:t>
            </a:fld>
            <a:endParaRPr lang="en-US" dirty="0"/>
          </a:p>
        </p:txBody>
      </p:sp>
    </p:spTree>
    <p:extLst>
      <p:ext uri="{BB962C8B-B14F-4D97-AF65-F5344CB8AC3E}">
        <p14:creationId xmlns:p14="http://schemas.microsoft.com/office/powerpoint/2010/main" val="2149342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B8680F-F66C-46C8-9D78-2C64C3A05CA6}" type="slidenum">
              <a:rPr lang="en-US"/>
              <a:pPr/>
              <a:t>4</a:t>
            </a:fld>
            <a:endParaRPr lang="en-US" dirty="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xfrm>
            <a:off x="228600" y="4424363"/>
            <a:ext cx="6629400" cy="4191000"/>
          </a:xfrm>
        </p:spPr>
        <p:txBody>
          <a:bodyPr/>
          <a:lstStyle/>
          <a:p>
            <a:r>
              <a:rPr lang="en-US" sz="1600" b="1" dirty="0" smtClean="0"/>
              <a:t>Follow these few steps and bicycling will become much easier and enjoyable. </a:t>
            </a:r>
          </a:p>
          <a:p>
            <a:endParaRPr lang="en-US" sz="1600" b="1" dirty="0" smtClean="0"/>
          </a:p>
          <a:p>
            <a:r>
              <a:rPr lang="en-US" sz="1600" dirty="0" smtClean="0"/>
              <a:t>1- </a:t>
            </a:r>
            <a:r>
              <a:rPr lang="en-US" sz="1600" b="1" dirty="0" smtClean="0"/>
              <a:t>For your safety always wear a well fitted helmet.</a:t>
            </a:r>
          </a:p>
          <a:p>
            <a:r>
              <a:rPr lang="en-US" sz="1600" b="1" dirty="0" smtClean="0"/>
              <a:t>2- </a:t>
            </a:r>
            <a:r>
              <a:rPr lang="en-US" sz="1600" dirty="0" smtClean="0"/>
              <a:t>Be </a:t>
            </a:r>
            <a:r>
              <a:rPr lang="en-US" sz="1600" b="1" u="sng" dirty="0" smtClean="0"/>
              <a:t>Brigh</a:t>
            </a:r>
            <a:r>
              <a:rPr lang="en-US" sz="1600" b="1" dirty="0" smtClean="0"/>
              <a:t>t</a:t>
            </a:r>
            <a:r>
              <a:rPr lang="en-US" sz="1600" dirty="0" smtClean="0"/>
              <a:t> and </a:t>
            </a:r>
            <a:r>
              <a:rPr lang="en-US" sz="1600" b="1" u="sng" dirty="0" smtClean="0"/>
              <a:t>Dress right</a:t>
            </a:r>
          </a:p>
          <a:p>
            <a:r>
              <a:rPr lang="en-US" sz="1600" dirty="0" smtClean="0"/>
              <a:t>Wear light, white or Bright clothing and make sure you have no loose shoe laces, straps, or clothing that can get caught in moving parts.</a:t>
            </a:r>
          </a:p>
          <a:p>
            <a:r>
              <a:rPr lang="en-US" sz="1600" b="1" dirty="0" smtClean="0"/>
              <a:t> 3- Check your Bike for Safety! </a:t>
            </a:r>
          </a:p>
          <a:p>
            <a:r>
              <a:rPr lang="en-US" sz="1600" b="1" dirty="0" smtClean="0"/>
              <a:t>Do the A B C Quick Check:</a:t>
            </a:r>
          </a:p>
          <a:p>
            <a:r>
              <a:rPr lang="en-US" sz="1600" b="1" dirty="0" smtClean="0"/>
              <a:t>	 Air, </a:t>
            </a:r>
            <a:r>
              <a:rPr lang="en-US" sz="1600" dirty="0" smtClean="0"/>
              <a:t>Inflate your tires to the pressure indicated on the sidewall.</a:t>
            </a:r>
            <a:endParaRPr lang="en-US" sz="1600" b="1" dirty="0" smtClean="0"/>
          </a:p>
          <a:p>
            <a:r>
              <a:rPr lang="en-US" sz="1600" b="1" dirty="0" smtClean="0"/>
              <a:t>	Brakes,  </a:t>
            </a:r>
            <a:r>
              <a:rPr lang="en-US" sz="1600" dirty="0" smtClean="0"/>
              <a:t>make sure they work correctly</a:t>
            </a:r>
            <a:endParaRPr lang="en-US" sz="1600" b="1" dirty="0" smtClean="0"/>
          </a:p>
          <a:p>
            <a:r>
              <a:rPr lang="en-US" sz="1600" b="1" dirty="0" smtClean="0"/>
              <a:t>	Chain,   Check your bike’s Gears Shifting, and the Quick Releases on your   wheels to be sure they are all working properly.</a:t>
            </a:r>
            <a:endParaRPr lang="en-US" sz="1600" dirty="0" smtClean="0"/>
          </a:p>
          <a:p>
            <a:r>
              <a:rPr lang="en-US" sz="1600" dirty="0" smtClean="0"/>
              <a:t>4- You should operate your bicycle like a driver of a vehicle. You are a part of traffic.  Drive your bicycle as if you belong on the road. Learn how to operate your bicycle in traffic. </a:t>
            </a:r>
          </a:p>
          <a:p>
            <a:endParaRPr lang="en-US" sz="1400" dirty="0"/>
          </a:p>
          <a:p>
            <a:endParaRPr lang="en-US" sz="1400" b="1" dirty="0">
              <a:solidFill>
                <a:srgbClr val="FF0000"/>
              </a:solidFill>
            </a:endParaRPr>
          </a:p>
        </p:txBody>
      </p:sp>
    </p:spTree>
    <p:extLst>
      <p:ext uri="{BB962C8B-B14F-4D97-AF65-F5344CB8AC3E}">
        <p14:creationId xmlns:p14="http://schemas.microsoft.com/office/powerpoint/2010/main" val="859168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20D31-605C-486B-9DD9-ED12A89BDEB9}" type="slidenum">
              <a:rPr lang="en-US"/>
              <a:pPr/>
              <a:t>5</a:t>
            </a:fld>
            <a:endParaRPr lang="en-US" dirty="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xfrm>
            <a:off x="457200" y="4424363"/>
            <a:ext cx="5943600" cy="4191000"/>
          </a:xfrm>
        </p:spPr>
        <p:txBody>
          <a:bodyPr/>
          <a:lstStyle/>
          <a:p>
            <a:endParaRPr lang="en-US" sz="1400" dirty="0"/>
          </a:p>
          <a:p>
            <a:r>
              <a:rPr lang="en-US" sz="2000" b="1" dirty="0" smtClean="0"/>
              <a:t>If you will be driving your bicycle at night, you or your bike must be equipped with a white headlight, a red tail light, reflectors on the wheels, pedals and on the bike’s front and rear.</a:t>
            </a:r>
          </a:p>
          <a:p>
            <a:r>
              <a:rPr lang="en-US" sz="2000" b="1" dirty="0" smtClean="0"/>
              <a:t>Your lights must be on if you are riding after sunset and before sunrise</a:t>
            </a:r>
            <a:r>
              <a:rPr lang="en-US" sz="2400" b="1" dirty="0" smtClean="0"/>
              <a:t>.</a:t>
            </a:r>
          </a:p>
          <a:p>
            <a:endParaRPr lang="en-US" sz="1400" b="1" dirty="0">
              <a:solidFill>
                <a:srgbClr val="FF0000"/>
              </a:solidFill>
            </a:endParaRPr>
          </a:p>
          <a:p>
            <a:endParaRPr lang="en-US" sz="1400" b="1" dirty="0">
              <a:solidFill>
                <a:srgbClr val="FF0000"/>
              </a:solidFill>
            </a:endParaRPr>
          </a:p>
        </p:txBody>
      </p:sp>
    </p:spTree>
    <p:extLst>
      <p:ext uri="{BB962C8B-B14F-4D97-AF65-F5344CB8AC3E}">
        <p14:creationId xmlns:p14="http://schemas.microsoft.com/office/powerpoint/2010/main" val="3297171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8CC7CF-F711-4DCA-9F20-6E90FE5F5F67}" type="slidenum">
              <a:rPr lang="en-US"/>
              <a:pPr/>
              <a:t>6</a:t>
            </a:fld>
            <a:endParaRPr lang="en-US" dirty="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xfrm>
            <a:off x="381000" y="4424363"/>
            <a:ext cx="6096000" cy="4733925"/>
          </a:xfrm>
        </p:spPr>
        <p:txBody>
          <a:bodyPr/>
          <a:lstStyle/>
          <a:p>
            <a:pPr>
              <a:lnSpc>
                <a:spcPct val="90000"/>
              </a:lnSpc>
            </a:pPr>
            <a:r>
              <a:rPr lang="en-US" sz="1600" b="1" u="sng" dirty="0"/>
              <a:t>When biking at night you always need to be Visible and Predictable</a:t>
            </a:r>
            <a:r>
              <a:rPr lang="en-US" dirty="0"/>
              <a:t> </a:t>
            </a:r>
            <a:endParaRPr lang="en-US" sz="1400" b="1" dirty="0"/>
          </a:p>
          <a:p>
            <a:pPr>
              <a:lnSpc>
                <a:spcPct val="90000"/>
              </a:lnSpc>
            </a:pPr>
            <a:r>
              <a:rPr lang="en-US" sz="2000" b="1" dirty="0"/>
              <a:t>Be sure to wear bright colored clothes and have all required reflectors on your bike. While reflectors provide some visibility, automobile headlights often do not shine upon the reflectors of a bicycle until it is too late to avoid a collision. </a:t>
            </a:r>
          </a:p>
          <a:p>
            <a:pPr>
              <a:lnSpc>
                <a:spcPct val="90000"/>
              </a:lnSpc>
            </a:pPr>
            <a:r>
              <a:rPr lang="en-US" sz="2000" b="1" dirty="0"/>
              <a:t>You may feel you can see well enough to ride, without a headlight. This can be very dangerous, because without a headlight other drivers often can not see you, even under street lamps. </a:t>
            </a:r>
          </a:p>
          <a:p>
            <a:pPr>
              <a:lnSpc>
                <a:spcPct val="90000"/>
              </a:lnSpc>
            </a:pPr>
            <a:r>
              <a:rPr lang="en-US" sz="2000" b="1" dirty="0"/>
              <a:t>Let’s look at the pictures:</a:t>
            </a:r>
          </a:p>
          <a:p>
            <a:pPr>
              <a:lnSpc>
                <a:spcPct val="90000"/>
              </a:lnSpc>
            </a:pPr>
            <a:r>
              <a:rPr lang="en-US" sz="2000" b="1" dirty="0"/>
              <a:t>1-Automobile headlights often do not illuminate the cyclist's reflectors, creating a danger at intersections. A headlight on the bicycle is much more visible to drivers in these locations.</a:t>
            </a:r>
          </a:p>
          <a:p>
            <a:pPr>
              <a:lnSpc>
                <a:spcPct val="90000"/>
              </a:lnSpc>
            </a:pPr>
            <a:endParaRPr lang="en-US" sz="1400" dirty="0">
              <a:solidFill>
                <a:srgbClr val="FF0000"/>
              </a:solidFill>
            </a:endParaRPr>
          </a:p>
        </p:txBody>
      </p:sp>
    </p:spTree>
    <p:extLst>
      <p:ext uri="{BB962C8B-B14F-4D97-AF65-F5344CB8AC3E}">
        <p14:creationId xmlns:p14="http://schemas.microsoft.com/office/powerpoint/2010/main" val="58325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9C39F3-DF97-4C29-8DF1-C1BE8788D0A7}" type="slidenum">
              <a:rPr lang="en-US"/>
              <a:pPr/>
              <a:t>7</a:t>
            </a:fld>
            <a:endParaRPr lang="en-US" dirty="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xfrm>
            <a:off x="381000" y="4424363"/>
            <a:ext cx="6019800" cy="4191000"/>
          </a:xfrm>
        </p:spPr>
        <p:txBody>
          <a:bodyPr/>
          <a:lstStyle/>
          <a:p>
            <a:endParaRPr lang="en-US" sz="1400" b="1" dirty="0"/>
          </a:p>
          <a:p>
            <a:pPr>
              <a:spcBef>
                <a:spcPct val="0"/>
              </a:spcBef>
            </a:pPr>
            <a:r>
              <a:rPr lang="en-US" sz="2400" b="1" dirty="0"/>
              <a:t>Picture Number 2- </a:t>
            </a:r>
          </a:p>
          <a:p>
            <a:pPr>
              <a:spcBef>
                <a:spcPct val="0"/>
              </a:spcBef>
            </a:pPr>
            <a:r>
              <a:rPr lang="en-US" sz="2400" b="1" dirty="0"/>
              <a:t>Here is an approaching cyclist in the roadway under a street lamp, with no front light.</a:t>
            </a:r>
            <a:r>
              <a:rPr lang="en-US" sz="1800" b="1" dirty="0"/>
              <a:t> </a:t>
            </a:r>
          </a:p>
          <a:p>
            <a:pPr>
              <a:spcBef>
                <a:spcPct val="0"/>
              </a:spcBef>
            </a:pPr>
            <a:endParaRPr lang="en-US" sz="1800" b="1" dirty="0"/>
          </a:p>
          <a:p>
            <a:pPr>
              <a:spcBef>
                <a:spcPct val="0"/>
              </a:spcBef>
            </a:pPr>
            <a:r>
              <a:rPr lang="en-US" sz="4000" b="1" dirty="0"/>
              <a:t>Vehicles </a:t>
            </a:r>
            <a:r>
              <a:rPr lang="en-US" sz="4000" b="1" u="sng" dirty="0" smtClean="0"/>
              <a:t>cannot</a:t>
            </a:r>
            <a:r>
              <a:rPr lang="en-US" sz="4000" b="1" dirty="0" smtClean="0"/>
              <a:t> </a:t>
            </a:r>
            <a:r>
              <a:rPr lang="en-US" sz="4000" b="1" dirty="0"/>
              <a:t>see you</a:t>
            </a:r>
            <a:r>
              <a:rPr lang="en-US" sz="3200" b="1" dirty="0"/>
              <a:t>.</a:t>
            </a:r>
          </a:p>
          <a:p>
            <a:endParaRPr lang="en-US" sz="1600" dirty="0">
              <a:solidFill>
                <a:srgbClr val="FF0000"/>
              </a:solidFill>
            </a:endParaRPr>
          </a:p>
          <a:p>
            <a:endParaRPr lang="en-US" sz="1400" dirty="0">
              <a:solidFill>
                <a:srgbClr val="FF0000"/>
              </a:solidFill>
            </a:endParaRPr>
          </a:p>
        </p:txBody>
      </p:sp>
    </p:spTree>
    <p:extLst>
      <p:ext uri="{BB962C8B-B14F-4D97-AF65-F5344CB8AC3E}">
        <p14:creationId xmlns:p14="http://schemas.microsoft.com/office/powerpoint/2010/main" val="424507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EB5ACB-4CED-46F0-B661-FAA382B82618}" type="slidenum">
              <a:rPr lang="en-US"/>
              <a:pPr/>
              <a:t>8</a:t>
            </a:fld>
            <a:endParaRPr lang="en-US" dirty="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xfrm>
            <a:off x="228600" y="4424363"/>
            <a:ext cx="6477000" cy="4191000"/>
          </a:xfrm>
        </p:spPr>
        <p:txBody>
          <a:bodyPr/>
          <a:lstStyle/>
          <a:p>
            <a:pPr>
              <a:spcBef>
                <a:spcPct val="0"/>
              </a:spcBef>
            </a:pPr>
            <a:r>
              <a:rPr lang="en-US" sz="2400" b="1" dirty="0"/>
              <a:t>Picture Number 3-</a:t>
            </a:r>
          </a:p>
          <a:p>
            <a:pPr>
              <a:spcBef>
                <a:spcPct val="0"/>
              </a:spcBef>
            </a:pPr>
            <a:r>
              <a:rPr lang="en-US" sz="2400" b="1" dirty="0"/>
              <a:t>Here is a cyclist approaching in the same position as Picture # 2, this time with a headlight.</a:t>
            </a:r>
            <a:r>
              <a:rPr lang="en-US" sz="1600" b="1" dirty="0"/>
              <a:t>  </a:t>
            </a:r>
          </a:p>
          <a:p>
            <a:pPr>
              <a:spcBef>
                <a:spcPct val="0"/>
              </a:spcBef>
            </a:pPr>
            <a:endParaRPr lang="en-US" sz="1600" b="1" dirty="0"/>
          </a:p>
          <a:p>
            <a:pPr>
              <a:spcBef>
                <a:spcPct val="0"/>
              </a:spcBef>
            </a:pPr>
            <a:r>
              <a:rPr lang="en-US" sz="3200" b="1" dirty="0"/>
              <a:t>With Lights they can now </a:t>
            </a:r>
            <a:r>
              <a:rPr lang="en-US" sz="3200" b="1" u="sng" dirty="0"/>
              <a:t>see you</a:t>
            </a:r>
            <a:r>
              <a:rPr lang="en-US" sz="3200" b="1" dirty="0"/>
              <a:t>.</a:t>
            </a:r>
            <a:endParaRPr lang="en-US" sz="2800" b="1" dirty="0"/>
          </a:p>
          <a:p>
            <a:endParaRPr lang="en-US" sz="2000" dirty="0">
              <a:solidFill>
                <a:srgbClr val="FF0000"/>
              </a:solidFill>
            </a:endParaRPr>
          </a:p>
          <a:p>
            <a:endParaRPr lang="en-US" sz="1400" dirty="0">
              <a:solidFill>
                <a:srgbClr val="FF0000"/>
              </a:solidFill>
            </a:endParaRPr>
          </a:p>
        </p:txBody>
      </p:sp>
    </p:spTree>
    <p:extLst>
      <p:ext uri="{BB962C8B-B14F-4D97-AF65-F5344CB8AC3E}">
        <p14:creationId xmlns:p14="http://schemas.microsoft.com/office/powerpoint/2010/main" val="2955353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61E3D7-02C7-46BC-AE22-78067057761C}" type="slidenum">
              <a:rPr lang="en-US"/>
              <a:pPr/>
              <a:t>9</a:t>
            </a:fld>
            <a:endParaRPr lang="en-US" dirty="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xfrm>
            <a:off x="228600" y="4424363"/>
            <a:ext cx="6324600" cy="4191000"/>
          </a:xfrm>
        </p:spPr>
        <p:txBody>
          <a:bodyPr/>
          <a:lstStyle/>
          <a:p>
            <a:r>
              <a:rPr lang="en-US" sz="3200" b="1" u="sng" dirty="0" smtClean="0"/>
              <a:t>Signal Your Turns</a:t>
            </a:r>
          </a:p>
          <a:p>
            <a:r>
              <a:rPr lang="en-US" sz="2800" b="1" dirty="0" smtClean="0"/>
              <a:t>Bicyclists must use hand signals when stopping and turning. </a:t>
            </a:r>
          </a:p>
          <a:p>
            <a:pPr lvl="1">
              <a:buFont typeface="Arial" pitchFamily="34" charset="0"/>
              <a:buChar char="•"/>
            </a:pPr>
            <a:r>
              <a:rPr lang="en-US" sz="2400" b="1" dirty="0" smtClean="0"/>
              <a:t>Signal then put both hands back on the handlebars!</a:t>
            </a:r>
          </a:p>
          <a:p>
            <a:pPr lvl="1">
              <a:buFont typeface="Arial" pitchFamily="34" charset="0"/>
              <a:buChar char="•"/>
            </a:pPr>
            <a:r>
              <a:rPr lang="en-US" sz="2400" b="1" dirty="0" smtClean="0"/>
              <a:t>Don’t signal when it is </a:t>
            </a:r>
            <a:r>
              <a:rPr lang="en-US" sz="2400" b="1" u="sng" dirty="0" smtClean="0"/>
              <a:t>dangerous</a:t>
            </a:r>
            <a:r>
              <a:rPr lang="en-US" sz="2400" b="1" dirty="0" smtClean="0"/>
              <a:t> to take a hand off the bars!</a:t>
            </a:r>
          </a:p>
          <a:p>
            <a:r>
              <a:rPr lang="en-US" sz="2400" b="1" dirty="0" smtClean="0"/>
              <a:t>Now </a:t>
            </a:r>
            <a:r>
              <a:rPr lang="en-US" sz="2400" b="1" dirty="0"/>
              <a:t>let’s look at the hand signals as seen from the rear.</a:t>
            </a:r>
          </a:p>
          <a:p>
            <a:endParaRPr lang="en-US" sz="1600" b="1" dirty="0"/>
          </a:p>
          <a:p>
            <a:endParaRPr lang="en-US" sz="1600" b="1" dirty="0"/>
          </a:p>
          <a:p>
            <a:endParaRPr lang="en-US" b="1" dirty="0"/>
          </a:p>
        </p:txBody>
      </p:sp>
    </p:spTree>
    <p:extLst>
      <p:ext uri="{BB962C8B-B14F-4D97-AF65-F5344CB8AC3E}">
        <p14:creationId xmlns:p14="http://schemas.microsoft.com/office/powerpoint/2010/main" val="3041304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B4DDF4-B701-4CB1-8DCA-08A939B64516}" type="slidenum">
              <a:rPr lang="en-US"/>
              <a:pPr/>
              <a:t>‹#›</a:t>
            </a:fld>
            <a:endParaRPr lang="en-US"/>
          </a:p>
        </p:txBody>
      </p:sp>
    </p:spTree>
  </p:cSld>
  <p:clrMapOvr>
    <a:masterClrMapping/>
  </p:clrMapOvr>
  <p:transition spd="med" advClick="0" advTm="161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DF6E3BA-9694-4079-BA04-EB4F5322E277}" type="slidenum">
              <a:rPr lang="en-US"/>
              <a:pPr/>
              <a:t>‹#›</a:t>
            </a:fld>
            <a:endParaRPr lang="en-US"/>
          </a:p>
        </p:txBody>
      </p:sp>
    </p:spTree>
  </p:cSld>
  <p:clrMapOvr>
    <a:masterClrMapping/>
  </p:clrMapOvr>
  <p:transition spd="med" advClick="0" advTm="161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BF7C31-F703-40ED-BB19-95E5EE86E675}" type="slidenum">
              <a:rPr lang="en-US"/>
              <a:pPr/>
              <a:t>‹#›</a:t>
            </a:fld>
            <a:endParaRPr lang="en-US"/>
          </a:p>
        </p:txBody>
      </p:sp>
    </p:spTree>
  </p:cSld>
  <p:clrMapOvr>
    <a:masterClrMapping/>
  </p:clrMapOvr>
  <p:transition spd="med" advClick="0" advTm="161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3AF52816-09D6-4AD4-9AE9-83D9BF0AEDD4}" type="slidenum">
              <a:rPr lang="en-US"/>
              <a:pPr/>
              <a:t>‹#›</a:t>
            </a:fld>
            <a:endParaRPr lang="en-US"/>
          </a:p>
        </p:txBody>
      </p:sp>
    </p:spTree>
  </p:cSld>
  <p:clrMapOvr>
    <a:masterClrMapping/>
  </p:clrMapOvr>
  <p:transition spd="med" advClick="0" advTm="161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FDDE13B4-4F6F-4409-B403-4B003A6FA8AD}" type="slidenum">
              <a:rPr lang="en-US"/>
              <a:pPr/>
              <a:t>‹#›</a:t>
            </a:fld>
            <a:endParaRPr lang="en-US"/>
          </a:p>
        </p:txBody>
      </p:sp>
    </p:spTree>
  </p:cSld>
  <p:clrMapOvr>
    <a:masterClrMapping/>
  </p:clrMapOvr>
  <p:transition spd="med" advClick="0" advTm="161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494AA8-1C1F-438A-AB0C-C277536E2E93}" type="slidenum">
              <a:rPr lang="en-US"/>
              <a:pPr/>
              <a:t>‹#›</a:t>
            </a:fld>
            <a:endParaRPr lang="en-US"/>
          </a:p>
        </p:txBody>
      </p:sp>
    </p:spTree>
  </p:cSld>
  <p:clrMapOvr>
    <a:masterClrMapping/>
  </p:clrMapOvr>
  <p:transition spd="med" advClick="0" advTm="161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D9D250-8982-4072-AF32-DCBE7FF528D1}" type="slidenum">
              <a:rPr lang="en-US"/>
              <a:pPr/>
              <a:t>‹#›</a:t>
            </a:fld>
            <a:endParaRPr lang="en-US"/>
          </a:p>
        </p:txBody>
      </p:sp>
    </p:spTree>
  </p:cSld>
  <p:clrMapOvr>
    <a:masterClrMapping/>
  </p:clrMapOvr>
  <p:transition spd="med" advClick="0" advTm="161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819EF5B-2C0F-49BD-924E-D07FBDB8B0CD}" type="slidenum">
              <a:rPr lang="en-US"/>
              <a:pPr/>
              <a:t>‹#›</a:t>
            </a:fld>
            <a:endParaRPr lang="en-US"/>
          </a:p>
        </p:txBody>
      </p:sp>
    </p:spTree>
  </p:cSld>
  <p:clrMapOvr>
    <a:masterClrMapping/>
  </p:clrMapOvr>
  <p:transition spd="med" advClick="0" advTm="161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4103E79-3BB4-4E66-93E5-132A3E53A05C}" type="slidenum">
              <a:rPr lang="en-US"/>
              <a:pPr/>
              <a:t>‹#›</a:t>
            </a:fld>
            <a:endParaRPr lang="en-US"/>
          </a:p>
        </p:txBody>
      </p:sp>
    </p:spTree>
  </p:cSld>
  <p:clrMapOvr>
    <a:masterClrMapping/>
  </p:clrMapOvr>
  <p:transition spd="med" advClick="0" advTm="161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5F0FAE5-CF7E-4AC8-A143-3C500F69CA47}" type="slidenum">
              <a:rPr lang="en-US"/>
              <a:pPr/>
              <a:t>‹#›</a:t>
            </a:fld>
            <a:endParaRPr lang="en-US"/>
          </a:p>
        </p:txBody>
      </p:sp>
    </p:spTree>
  </p:cSld>
  <p:clrMapOvr>
    <a:masterClrMapping/>
  </p:clrMapOvr>
  <p:transition spd="med" advClick="0" advTm="161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38DF02D-69AB-4E47-8E6A-74A592E5C2E2}" type="slidenum">
              <a:rPr lang="en-US"/>
              <a:pPr/>
              <a:t>‹#›</a:t>
            </a:fld>
            <a:endParaRPr lang="en-US"/>
          </a:p>
        </p:txBody>
      </p:sp>
    </p:spTree>
  </p:cSld>
  <p:clrMapOvr>
    <a:masterClrMapping/>
  </p:clrMapOvr>
  <p:transition spd="med" advClick="0" advTm="161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11F57FE-3AC3-4E80-BA60-1AA9BE0DC235}" type="slidenum">
              <a:rPr lang="en-US"/>
              <a:pPr/>
              <a:t>‹#›</a:t>
            </a:fld>
            <a:endParaRPr lang="en-US"/>
          </a:p>
        </p:txBody>
      </p:sp>
    </p:spTree>
  </p:cSld>
  <p:clrMapOvr>
    <a:masterClrMapping/>
  </p:clrMapOvr>
  <p:transition spd="med" advClick="0" advTm="161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C336FAF-FAC2-40DC-AC1F-C20E51FE2514}" type="slidenum">
              <a:rPr lang="en-US"/>
              <a:pPr/>
              <a:t>‹#›</a:t>
            </a:fld>
            <a:endParaRPr lang="en-US"/>
          </a:p>
        </p:txBody>
      </p:sp>
    </p:spTree>
  </p:cSld>
  <p:clrMapOvr>
    <a:masterClrMapping/>
  </p:clrMapOvr>
  <p:transition spd="med" advClick="0" advTm="161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589667E2-6B11-446C-9D48-22FBBA36418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advClick="0" advTm="16100">
    <p:random/>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audio" Target="../media/audio10.wav"/><Relationship Id="rId5" Type="http://schemas.openxmlformats.org/officeDocument/2006/relationships/image" Target="../media/image11.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audio" Target="../media/audio11.wav"/><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2.xml"/><Relationship Id="rId7" Type="http://schemas.openxmlformats.org/officeDocument/2006/relationships/image" Target="../media/image32.jpeg"/><Relationship Id="rId2" Type="http://schemas.openxmlformats.org/officeDocument/2006/relationships/slideLayout" Target="../slideLayouts/slideLayout12.xml"/><Relationship Id="rId1" Type="http://schemas.openxmlformats.org/officeDocument/2006/relationships/audio" Target="../media/audio12.wav"/><Relationship Id="rId6" Type="http://schemas.openxmlformats.org/officeDocument/2006/relationships/image" Target="../media/image28.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3.xml"/><Relationship Id="rId7" Type="http://schemas.openxmlformats.org/officeDocument/2006/relationships/image" Target="../media/image36.gif"/><Relationship Id="rId2" Type="http://schemas.openxmlformats.org/officeDocument/2006/relationships/slideLayout" Target="../slideLayouts/slideLayout13.xml"/><Relationship Id="rId1" Type="http://schemas.openxmlformats.org/officeDocument/2006/relationships/audio" Target="../media/audio13.wav"/><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4.xml"/><Relationship Id="rId7" Type="http://schemas.openxmlformats.org/officeDocument/2006/relationships/image" Target="../media/image38.png"/><Relationship Id="rId12"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audio" Target="../media/audio14.wav"/><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image" Target="../media/image34.png"/><Relationship Id="rId10"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36.gif"/></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notesSlide" Target="../notesSlides/notesSlide15.xml"/><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slideLayout" Target="../slideLayouts/slideLayout13.xml"/><Relationship Id="rId1" Type="http://schemas.openxmlformats.org/officeDocument/2006/relationships/audio" Target="../media/audio15.wav"/><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image" Target="../media/image34.png"/><Relationship Id="rId10"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36.gif"/><Relationship Id="rId1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audio" Target="../media/audio16.wav"/><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audio" Target="../media/audio17.wav"/><Relationship Id="rId6" Type="http://schemas.openxmlformats.org/officeDocument/2006/relationships/image" Target="../media/image49.jpeg"/><Relationship Id="rId5" Type="http://schemas.openxmlformats.org/officeDocument/2006/relationships/image" Target="../media/image48.wmf"/><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2.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9.xml"/><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audio" Target="../media/audio19.wav"/><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audio" Target="../media/audio2.wav"/><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gif"/><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2.png"/><Relationship Id="rId3" Type="http://schemas.openxmlformats.org/officeDocument/2006/relationships/notesSlide" Target="../notesSlides/notesSlide20.xml"/><Relationship Id="rId7" Type="http://schemas.openxmlformats.org/officeDocument/2006/relationships/image" Target="../media/image57.wmf"/><Relationship Id="rId12" Type="http://schemas.openxmlformats.org/officeDocument/2006/relationships/image" Target="../media/image61.jpeg"/><Relationship Id="rId2" Type="http://schemas.openxmlformats.org/officeDocument/2006/relationships/slideLayout" Target="../slideLayouts/slideLayout12.xml"/><Relationship Id="rId1" Type="http://schemas.openxmlformats.org/officeDocument/2006/relationships/audio" Target="../media/audio20.wav"/><Relationship Id="rId6" Type="http://schemas.openxmlformats.org/officeDocument/2006/relationships/image" Target="../media/image56.wmf"/><Relationship Id="rId11" Type="http://schemas.openxmlformats.org/officeDocument/2006/relationships/image" Target="../media/image60.jpeg"/><Relationship Id="rId5" Type="http://schemas.openxmlformats.org/officeDocument/2006/relationships/image" Target="../media/image55.jpeg"/><Relationship Id="rId10" Type="http://schemas.openxmlformats.org/officeDocument/2006/relationships/image" Target="../media/image59.png"/><Relationship Id="rId4" Type="http://schemas.openxmlformats.org/officeDocument/2006/relationships/image" Target="../media/image54.jpeg"/><Relationship Id="rId9" Type="http://schemas.openxmlformats.org/officeDocument/2006/relationships/image" Target="../media/image58.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audio" Target="../media/audio3.wav"/><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audio" Target="../media/audio4.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hyperlink" Target="http://www.amazon.com/exec/obidos/tg/detail/-/B0006OIFOS/sr=1-76/qid=1144472827/ref=sr_1_76/103-6285583-2857412?_encoding=UTF8&amp;n=3403391&amp;s=sporting-goods&amp;v=glance" TargetMode="External"/><Relationship Id="rId3" Type="http://schemas.openxmlformats.org/officeDocument/2006/relationships/notesSlide" Target="../notesSlides/notesSlide5.xml"/><Relationship Id="rId7" Type="http://schemas.openxmlformats.org/officeDocument/2006/relationships/image" Target="../media/image18.jpeg"/><Relationship Id="rId12"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audio" Target="../media/audio5.wav"/><Relationship Id="rId6" Type="http://schemas.openxmlformats.org/officeDocument/2006/relationships/image" Target="../media/image17.png"/><Relationship Id="rId11" Type="http://schemas.openxmlformats.org/officeDocument/2006/relationships/image" Target="../media/image21.jpeg"/><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audio" Target="../media/audio6.wav"/><Relationship Id="rId5" Type="http://schemas.openxmlformats.org/officeDocument/2006/relationships/image" Target="../media/image11.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audio" Target="../media/audio7.wav"/><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audio" Target="../media/audio8.wav"/><Relationship Id="rId6" Type="http://schemas.openxmlformats.org/officeDocument/2006/relationships/image" Target="../media/image25.jpeg"/><Relationship Id="rId5" Type="http://schemas.openxmlformats.org/officeDocument/2006/relationships/image" Target="../media/image22.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audio" Target="../media/audio9.wav"/><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2"/>
          </p:nvPr>
        </p:nvSpPr>
        <p:spPr/>
        <p:txBody>
          <a:bodyPr/>
          <a:lstStyle/>
          <a:p>
            <a:fld id="{E4CF2B45-E9E9-47F5-BCE8-10D0798671CE}" type="slidenum">
              <a:rPr lang="en-US"/>
              <a:pPr/>
              <a:t>1</a:t>
            </a:fld>
            <a:endParaRPr lang="en-US" dirty="0"/>
          </a:p>
        </p:txBody>
      </p:sp>
      <p:sp>
        <p:nvSpPr>
          <p:cNvPr id="78850" name="Rectangle 2"/>
          <p:cNvSpPr>
            <a:spLocks noChangeArrowheads="1"/>
          </p:cNvSpPr>
          <p:nvPr/>
        </p:nvSpPr>
        <p:spPr bwMode="auto">
          <a:xfrm>
            <a:off x="762000" y="1828800"/>
            <a:ext cx="7772400" cy="1143000"/>
          </a:xfrm>
          <a:prstGeom prst="rect">
            <a:avLst/>
          </a:prstGeom>
          <a:noFill/>
          <a:ln w="9525">
            <a:noFill/>
            <a:miter lim="800000"/>
            <a:headEnd/>
            <a:tailEnd/>
          </a:ln>
          <a:effectLst/>
        </p:spPr>
        <p:txBody>
          <a:bodyPr anchor="ctr"/>
          <a:lstStyle/>
          <a:p>
            <a:pPr algn="ctr"/>
            <a:r>
              <a:rPr lang="en-US" sz="4400" i="1" dirty="0">
                <a:solidFill>
                  <a:srgbClr val="CC0000"/>
                </a:solidFill>
              </a:rPr>
              <a:t/>
            </a:r>
            <a:br>
              <a:rPr lang="en-US" sz="4400" i="1" dirty="0">
                <a:solidFill>
                  <a:srgbClr val="CC0000"/>
                </a:solidFill>
              </a:rPr>
            </a:br>
            <a:r>
              <a:rPr lang="en-US" sz="4400" i="1" dirty="0">
                <a:solidFill>
                  <a:srgbClr val="CC0000"/>
                </a:solidFill>
              </a:rPr>
              <a:t>Bicycle Safety Skills</a:t>
            </a:r>
            <a:r>
              <a:rPr lang="en-US" sz="4400" dirty="0">
                <a:solidFill>
                  <a:srgbClr val="003399"/>
                </a:solidFill>
              </a:rPr>
              <a:t/>
            </a:r>
            <a:br>
              <a:rPr lang="en-US" sz="4400" dirty="0">
                <a:solidFill>
                  <a:srgbClr val="003399"/>
                </a:solidFill>
              </a:rPr>
            </a:br>
            <a:endParaRPr lang="en-US" sz="4400" dirty="0">
              <a:solidFill>
                <a:srgbClr val="003399"/>
              </a:solidFill>
            </a:endParaRPr>
          </a:p>
        </p:txBody>
      </p:sp>
      <p:sp>
        <p:nvSpPr>
          <p:cNvPr id="78851" name="Rectangle 3"/>
          <p:cNvSpPr>
            <a:spLocks noChangeArrowheads="1"/>
          </p:cNvSpPr>
          <p:nvPr/>
        </p:nvSpPr>
        <p:spPr bwMode="auto">
          <a:xfrm>
            <a:off x="1984375" y="4498975"/>
            <a:ext cx="5183188" cy="2039938"/>
          </a:xfrm>
          <a:prstGeom prst="rect">
            <a:avLst/>
          </a:prstGeom>
          <a:noFill/>
          <a:ln w="9525">
            <a:noFill/>
            <a:miter lim="800000"/>
            <a:headEnd/>
            <a:tailEnd/>
          </a:ln>
        </p:spPr>
        <p:txBody>
          <a:bodyPr/>
          <a:lstStyle/>
          <a:p>
            <a:endParaRPr lang="en-US" dirty="0"/>
          </a:p>
        </p:txBody>
      </p:sp>
      <p:sp>
        <p:nvSpPr>
          <p:cNvPr id="78852" name="Rectangle 4"/>
          <p:cNvSpPr>
            <a:spLocks noChangeArrowheads="1"/>
          </p:cNvSpPr>
          <p:nvPr/>
        </p:nvSpPr>
        <p:spPr bwMode="auto">
          <a:xfrm>
            <a:off x="2076450" y="5040313"/>
            <a:ext cx="565150" cy="242887"/>
          </a:xfrm>
          <a:prstGeom prst="rect">
            <a:avLst/>
          </a:prstGeom>
          <a:noFill/>
          <a:ln w="9525">
            <a:noFill/>
            <a:miter lim="800000"/>
            <a:headEnd/>
            <a:tailEnd/>
          </a:ln>
        </p:spPr>
        <p:txBody>
          <a:bodyPr wrap="none" lIns="0" tIns="0" rIns="0" bIns="0">
            <a:spAutoFit/>
          </a:bodyPr>
          <a:lstStyle/>
          <a:p>
            <a:r>
              <a:rPr lang="en-US" sz="1400" dirty="0">
                <a:solidFill>
                  <a:srgbClr val="003399"/>
                </a:solidFill>
              </a:rPr>
              <a:t>           </a:t>
            </a:r>
            <a:endParaRPr lang="en-US" sz="2400" dirty="0"/>
          </a:p>
        </p:txBody>
      </p:sp>
      <p:sp>
        <p:nvSpPr>
          <p:cNvPr id="78853" name="Rectangle 5"/>
          <p:cNvSpPr>
            <a:spLocks noChangeArrowheads="1"/>
          </p:cNvSpPr>
          <p:nvPr/>
        </p:nvSpPr>
        <p:spPr bwMode="auto">
          <a:xfrm>
            <a:off x="2076450" y="5253038"/>
            <a:ext cx="565150" cy="242887"/>
          </a:xfrm>
          <a:prstGeom prst="rect">
            <a:avLst/>
          </a:prstGeom>
          <a:noFill/>
          <a:ln w="9525">
            <a:noFill/>
            <a:miter lim="800000"/>
            <a:headEnd/>
            <a:tailEnd/>
          </a:ln>
        </p:spPr>
        <p:txBody>
          <a:bodyPr wrap="none" lIns="0" tIns="0" rIns="0" bIns="0">
            <a:spAutoFit/>
          </a:bodyPr>
          <a:lstStyle/>
          <a:p>
            <a:r>
              <a:rPr lang="en-US" sz="1400" dirty="0">
                <a:solidFill>
                  <a:srgbClr val="003399"/>
                </a:solidFill>
              </a:rPr>
              <a:t>           </a:t>
            </a:r>
            <a:endParaRPr lang="en-US" sz="2400" dirty="0"/>
          </a:p>
        </p:txBody>
      </p:sp>
      <p:sp>
        <p:nvSpPr>
          <p:cNvPr id="78854" name="Rectangle 6"/>
          <p:cNvSpPr>
            <a:spLocks noChangeArrowheads="1"/>
          </p:cNvSpPr>
          <p:nvPr/>
        </p:nvSpPr>
        <p:spPr bwMode="auto">
          <a:xfrm>
            <a:off x="762000" y="2971800"/>
            <a:ext cx="7467600" cy="861774"/>
          </a:xfrm>
          <a:prstGeom prst="rect">
            <a:avLst/>
          </a:prstGeom>
          <a:noFill/>
          <a:ln w="9525">
            <a:noFill/>
            <a:miter lim="800000"/>
            <a:headEnd/>
            <a:tailEnd/>
          </a:ln>
        </p:spPr>
        <p:txBody>
          <a:bodyPr wrap="square" lIns="0" tIns="0" rIns="0" bIns="0">
            <a:spAutoFit/>
          </a:bodyPr>
          <a:lstStyle/>
          <a:p>
            <a:pPr algn="ctr"/>
            <a:r>
              <a:rPr lang="en-US" sz="2800" dirty="0">
                <a:solidFill>
                  <a:srgbClr val="003399"/>
                </a:solidFill>
              </a:rPr>
              <a:t>Presented by:</a:t>
            </a:r>
          </a:p>
          <a:p>
            <a:pPr algn="ctr"/>
            <a:r>
              <a:rPr lang="en-US" sz="2800" dirty="0">
                <a:solidFill>
                  <a:srgbClr val="003399"/>
                </a:solidFill>
              </a:rPr>
              <a:t> The Orleans </a:t>
            </a:r>
            <a:r>
              <a:rPr lang="en-US" sz="2800" dirty="0" smtClean="0">
                <a:solidFill>
                  <a:srgbClr val="003399"/>
                </a:solidFill>
              </a:rPr>
              <a:t>Bike and Walkways Committee</a:t>
            </a:r>
            <a:endParaRPr lang="en-US" sz="2800" dirty="0">
              <a:solidFill>
                <a:srgbClr val="003399"/>
              </a:solidFill>
            </a:endParaRPr>
          </a:p>
        </p:txBody>
      </p:sp>
      <p:sp>
        <p:nvSpPr>
          <p:cNvPr id="78855" name="Rectangle 7"/>
          <p:cNvSpPr>
            <a:spLocks noChangeArrowheads="1"/>
          </p:cNvSpPr>
          <p:nvPr/>
        </p:nvSpPr>
        <p:spPr bwMode="auto">
          <a:xfrm>
            <a:off x="2057400" y="5715000"/>
            <a:ext cx="533400" cy="212725"/>
          </a:xfrm>
          <a:prstGeom prst="rect">
            <a:avLst/>
          </a:prstGeom>
          <a:noFill/>
          <a:ln w="9525">
            <a:noFill/>
            <a:miter lim="800000"/>
            <a:headEnd/>
            <a:tailEnd/>
          </a:ln>
        </p:spPr>
        <p:txBody>
          <a:bodyPr wrap="none" lIns="0" tIns="0" rIns="0" bIns="0">
            <a:spAutoFit/>
          </a:bodyPr>
          <a:lstStyle/>
          <a:p>
            <a:r>
              <a:rPr lang="en-US" sz="1400" dirty="0">
                <a:solidFill>
                  <a:srgbClr val="003399"/>
                </a:solidFill>
              </a:rPr>
              <a:t>            </a:t>
            </a:r>
            <a:endParaRPr lang="en-US" sz="2400" dirty="0"/>
          </a:p>
        </p:txBody>
      </p:sp>
      <p:sp>
        <p:nvSpPr>
          <p:cNvPr id="78856" name="Rectangle 8"/>
          <p:cNvSpPr>
            <a:spLocks noChangeArrowheads="1"/>
          </p:cNvSpPr>
          <p:nvPr/>
        </p:nvSpPr>
        <p:spPr bwMode="auto">
          <a:xfrm>
            <a:off x="4181475" y="5891213"/>
            <a:ext cx="88900" cy="212725"/>
          </a:xfrm>
          <a:prstGeom prst="rect">
            <a:avLst/>
          </a:prstGeom>
          <a:noFill/>
          <a:ln w="9525">
            <a:noFill/>
            <a:miter lim="800000"/>
            <a:headEnd/>
            <a:tailEnd/>
          </a:ln>
        </p:spPr>
        <p:txBody>
          <a:bodyPr wrap="none" lIns="0" tIns="0" rIns="0" bIns="0">
            <a:spAutoFit/>
          </a:bodyPr>
          <a:lstStyle/>
          <a:p>
            <a:r>
              <a:rPr lang="en-US" sz="1400" dirty="0">
                <a:solidFill>
                  <a:srgbClr val="003399"/>
                </a:solidFill>
              </a:rPr>
              <a:t>  </a:t>
            </a:r>
            <a:endParaRPr lang="en-US" sz="2400" dirty="0"/>
          </a:p>
        </p:txBody>
      </p:sp>
      <p:sp>
        <p:nvSpPr>
          <p:cNvPr id="78857" name="Rectangle 9"/>
          <p:cNvSpPr>
            <a:spLocks noChangeArrowheads="1"/>
          </p:cNvSpPr>
          <p:nvPr/>
        </p:nvSpPr>
        <p:spPr bwMode="auto">
          <a:xfrm>
            <a:off x="4314825" y="5891213"/>
            <a:ext cx="520700" cy="242887"/>
          </a:xfrm>
          <a:prstGeom prst="rect">
            <a:avLst/>
          </a:prstGeom>
          <a:noFill/>
          <a:ln w="9525">
            <a:noFill/>
            <a:miter lim="800000"/>
            <a:headEnd/>
            <a:tailEnd/>
          </a:ln>
        </p:spPr>
        <p:txBody>
          <a:bodyPr wrap="none" lIns="0" tIns="0" rIns="0" bIns="0">
            <a:spAutoFit/>
          </a:bodyPr>
          <a:lstStyle/>
          <a:p>
            <a:r>
              <a:rPr lang="en-US" sz="1400" dirty="0">
                <a:solidFill>
                  <a:srgbClr val="003399"/>
                </a:solidFill>
              </a:rPr>
              <a:t>          </a:t>
            </a:r>
            <a:endParaRPr lang="en-US" sz="2400" dirty="0"/>
          </a:p>
        </p:txBody>
      </p:sp>
      <p:sp>
        <p:nvSpPr>
          <p:cNvPr id="78858" name="Rectangle 10"/>
          <p:cNvSpPr>
            <a:spLocks noChangeArrowheads="1"/>
          </p:cNvSpPr>
          <p:nvPr/>
        </p:nvSpPr>
        <p:spPr bwMode="auto">
          <a:xfrm>
            <a:off x="4759325" y="5891213"/>
            <a:ext cx="88900" cy="212725"/>
          </a:xfrm>
          <a:prstGeom prst="rect">
            <a:avLst/>
          </a:prstGeom>
          <a:noFill/>
          <a:ln w="9525">
            <a:noFill/>
            <a:miter lim="800000"/>
            <a:headEnd/>
            <a:tailEnd/>
          </a:ln>
        </p:spPr>
        <p:txBody>
          <a:bodyPr wrap="none" lIns="0" tIns="0" rIns="0" bIns="0">
            <a:spAutoFit/>
          </a:bodyPr>
          <a:lstStyle/>
          <a:p>
            <a:r>
              <a:rPr lang="en-US" sz="1400" dirty="0">
                <a:solidFill>
                  <a:srgbClr val="003399"/>
                </a:solidFill>
              </a:rPr>
              <a:t>  </a:t>
            </a:r>
            <a:endParaRPr lang="en-US" sz="2400" dirty="0"/>
          </a:p>
        </p:txBody>
      </p:sp>
      <p:sp>
        <p:nvSpPr>
          <p:cNvPr id="78859" name="Rectangle 11"/>
          <p:cNvSpPr>
            <a:spLocks noChangeArrowheads="1"/>
          </p:cNvSpPr>
          <p:nvPr/>
        </p:nvSpPr>
        <p:spPr bwMode="auto">
          <a:xfrm>
            <a:off x="2076450" y="6103938"/>
            <a:ext cx="120650" cy="242887"/>
          </a:xfrm>
          <a:prstGeom prst="rect">
            <a:avLst/>
          </a:prstGeom>
          <a:noFill/>
          <a:ln w="9525">
            <a:noFill/>
            <a:miter lim="800000"/>
            <a:headEnd/>
            <a:tailEnd/>
          </a:ln>
        </p:spPr>
        <p:txBody>
          <a:bodyPr wrap="none" lIns="0" tIns="0" rIns="0" bIns="0">
            <a:spAutoFit/>
          </a:bodyPr>
          <a:lstStyle/>
          <a:p>
            <a:r>
              <a:rPr lang="en-US" sz="1400" dirty="0">
                <a:solidFill>
                  <a:srgbClr val="003399"/>
                </a:solidFill>
              </a:rPr>
              <a:t> </a:t>
            </a:r>
            <a:endParaRPr lang="en-US" sz="2400" dirty="0"/>
          </a:p>
        </p:txBody>
      </p:sp>
      <p:sp>
        <p:nvSpPr>
          <p:cNvPr id="78860" name="Rectangle 12"/>
          <p:cNvSpPr>
            <a:spLocks noChangeArrowheads="1"/>
          </p:cNvSpPr>
          <p:nvPr/>
        </p:nvSpPr>
        <p:spPr bwMode="auto">
          <a:xfrm>
            <a:off x="4248150" y="6103938"/>
            <a:ext cx="44450" cy="212725"/>
          </a:xfrm>
          <a:prstGeom prst="rect">
            <a:avLst/>
          </a:prstGeom>
          <a:noFill/>
          <a:ln w="9525">
            <a:noFill/>
            <a:miter lim="800000"/>
            <a:headEnd/>
            <a:tailEnd/>
          </a:ln>
        </p:spPr>
        <p:txBody>
          <a:bodyPr wrap="none" lIns="0" tIns="0" rIns="0" bIns="0">
            <a:spAutoFit/>
          </a:bodyPr>
          <a:lstStyle/>
          <a:p>
            <a:r>
              <a:rPr lang="en-US" sz="1400" dirty="0">
                <a:solidFill>
                  <a:srgbClr val="003399"/>
                </a:solidFill>
              </a:rPr>
              <a:t> </a:t>
            </a:r>
            <a:endParaRPr lang="en-US" sz="2400" dirty="0"/>
          </a:p>
        </p:txBody>
      </p:sp>
      <p:sp>
        <p:nvSpPr>
          <p:cNvPr id="78861" name="Rectangle 13"/>
          <p:cNvSpPr>
            <a:spLocks noChangeArrowheads="1"/>
          </p:cNvSpPr>
          <p:nvPr/>
        </p:nvSpPr>
        <p:spPr bwMode="auto">
          <a:xfrm>
            <a:off x="4337050" y="6103938"/>
            <a:ext cx="565150" cy="242887"/>
          </a:xfrm>
          <a:prstGeom prst="rect">
            <a:avLst/>
          </a:prstGeom>
          <a:noFill/>
          <a:ln w="9525">
            <a:noFill/>
            <a:miter lim="800000"/>
            <a:headEnd/>
            <a:tailEnd/>
          </a:ln>
        </p:spPr>
        <p:txBody>
          <a:bodyPr wrap="none" lIns="0" tIns="0" rIns="0" bIns="0">
            <a:spAutoFit/>
          </a:bodyPr>
          <a:lstStyle/>
          <a:p>
            <a:r>
              <a:rPr lang="en-US" sz="1400" dirty="0">
                <a:solidFill>
                  <a:srgbClr val="003399"/>
                </a:solidFill>
              </a:rPr>
              <a:t>           </a:t>
            </a:r>
            <a:endParaRPr lang="en-US" sz="2400" dirty="0"/>
          </a:p>
        </p:txBody>
      </p:sp>
      <p:sp>
        <p:nvSpPr>
          <p:cNvPr id="78862" name="Rectangle 14"/>
          <p:cNvSpPr>
            <a:spLocks noChangeArrowheads="1"/>
          </p:cNvSpPr>
          <p:nvPr/>
        </p:nvSpPr>
        <p:spPr bwMode="auto">
          <a:xfrm>
            <a:off x="3886200" y="6477000"/>
            <a:ext cx="1208985" cy="246221"/>
          </a:xfrm>
          <a:prstGeom prst="rect">
            <a:avLst/>
          </a:prstGeom>
          <a:noFill/>
          <a:ln w="9525">
            <a:noFill/>
            <a:miter lim="800000"/>
            <a:headEnd/>
            <a:tailEnd/>
          </a:ln>
          <a:effectLst/>
        </p:spPr>
        <p:txBody>
          <a:bodyPr wrap="none">
            <a:spAutoFit/>
          </a:bodyPr>
          <a:lstStyle/>
          <a:p>
            <a:r>
              <a:rPr lang="en-US" sz="1000" i="1" dirty="0" smtClean="0">
                <a:solidFill>
                  <a:srgbClr val="003399"/>
                </a:solidFill>
              </a:rPr>
              <a:t>November 24, 2010</a:t>
            </a:r>
            <a:endParaRPr lang="en-US" dirty="0">
              <a:solidFill>
                <a:schemeClr val="accent2"/>
              </a:solidFill>
            </a:endParaRPr>
          </a:p>
        </p:txBody>
      </p:sp>
      <p:sp>
        <p:nvSpPr>
          <p:cNvPr id="78863" name="Rectangle 15"/>
          <p:cNvSpPr>
            <a:spLocks noChangeArrowheads="1"/>
          </p:cNvSpPr>
          <p:nvPr/>
        </p:nvSpPr>
        <p:spPr bwMode="auto">
          <a:xfrm>
            <a:off x="7010400" y="4800600"/>
            <a:ext cx="2133600" cy="2057400"/>
          </a:xfrm>
          <a:prstGeom prst="rect">
            <a:avLst/>
          </a:prstGeom>
          <a:noFill/>
          <a:ln w="9525">
            <a:noFill/>
            <a:miter lim="800000"/>
            <a:headEnd/>
            <a:tailEnd/>
          </a:ln>
          <a:effectLst/>
        </p:spPr>
        <p:txBody>
          <a:bodyPr wrap="none" anchor="ctr"/>
          <a:lstStyle/>
          <a:p>
            <a:endParaRPr lang="en-US" dirty="0"/>
          </a:p>
        </p:txBody>
      </p:sp>
      <p:pic>
        <p:nvPicPr>
          <p:cNvPr id="78870" name="Picture 22" descr="Orleans Seal with Color Windmill"/>
          <p:cNvPicPr>
            <a:picLocks noChangeAspect="1" noChangeArrowheads="1"/>
          </p:cNvPicPr>
          <p:nvPr/>
        </p:nvPicPr>
        <p:blipFill>
          <a:blip r:embed="rId4" cstate="print"/>
          <a:srcRect/>
          <a:stretch>
            <a:fillRect/>
          </a:stretch>
        </p:blipFill>
        <p:spPr bwMode="auto">
          <a:xfrm>
            <a:off x="3276600" y="4191000"/>
            <a:ext cx="1828800" cy="1828800"/>
          </a:xfrm>
          <a:prstGeom prst="rect">
            <a:avLst/>
          </a:prstGeom>
          <a:noFill/>
        </p:spPr>
      </p:pic>
      <p:pic>
        <p:nvPicPr>
          <p:cNvPr id="19" name="~PP1125.WAV">
            <a:hlinkClick r:id="" action="ppaction://media"/>
          </p:cNvPr>
          <p:cNvPicPr>
            <a:picLocks noRot="1" noChangeAspect="1"/>
          </p:cNvPicPr>
          <p:nvPr>
            <a:wavAudioFile r:embed="rId1" name="~PP1125.WAV"/>
          </p:nvPr>
        </p:nvPicPr>
        <p:blipFill>
          <a:blip r:embed="rId5" cstate="print"/>
          <a:stretch>
            <a:fillRect/>
          </a:stretch>
        </p:blipFill>
        <p:spPr>
          <a:xfrm>
            <a:off x="8716963" y="6430963"/>
            <a:ext cx="304800" cy="304800"/>
          </a:xfrm>
          <a:prstGeom prst="rect">
            <a:avLst/>
          </a:prstGeom>
        </p:spPr>
      </p:pic>
    </p:spTree>
  </p:cSld>
  <p:clrMapOvr>
    <a:masterClrMapping/>
  </p:clrMapOvr>
  <p:transition spd="med" advClick="0" advTm="49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AF3D9606-0A79-4D8F-8214-D04E9581A13E}" type="slidenum">
              <a:rPr lang="en-US"/>
              <a:pPr/>
              <a:t>10</a:t>
            </a:fld>
            <a:endParaRPr lang="en-US" dirty="0"/>
          </a:p>
        </p:txBody>
      </p:sp>
      <p:sp>
        <p:nvSpPr>
          <p:cNvPr id="207874" name="Rectangle 2"/>
          <p:cNvSpPr>
            <a:spLocks noGrp="1" noChangeArrowheads="1"/>
          </p:cNvSpPr>
          <p:nvPr>
            <p:ph type="title"/>
          </p:nvPr>
        </p:nvSpPr>
        <p:spPr>
          <a:xfrm>
            <a:off x="609600" y="304800"/>
            <a:ext cx="7772400" cy="1143000"/>
          </a:xfrm>
        </p:spPr>
        <p:txBody>
          <a:bodyPr/>
          <a:lstStyle/>
          <a:p>
            <a:r>
              <a:rPr lang="en-US" dirty="0">
                <a:solidFill>
                  <a:srgbClr val="CC0000"/>
                </a:solidFill>
                <a:effectLst>
                  <a:outerShdw blurRad="38100" dist="38100" dir="2700000" algn="tl">
                    <a:srgbClr val="C0C0C0"/>
                  </a:outerShdw>
                </a:effectLst>
              </a:rPr>
              <a:t>Signal Turns</a:t>
            </a:r>
          </a:p>
        </p:txBody>
      </p:sp>
      <p:sp>
        <p:nvSpPr>
          <p:cNvPr id="207877" name="Rectangle 5"/>
          <p:cNvSpPr>
            <a:spLocks noChangeArrowheads="1"/>
          </p:cNvSpPr>
          <p:nvPr/>
        </p:nvSpPr>
        <p:spPr bwMode="auto">
          <a:xfrm>
            <a:off x="2133600" y="2496980"/>
            <a:ext cx="6096000" cy="1415772"/>
          </a:xfrm>
          <a:prstGeom prst="rect">
            <a:avLst/>
          </a:prstGeom>
          <a:noFill/>
          <a:ln w="9525">
            <a:noFill/>
            <a:miter lim="800000"/>
            <a:headEnd/>
            <a:tailEnd/>
          </a:ln>
          <a:effectLst/>
        </p:spPr>
        <p:txBody>
          <a:bodyPr wrap="square" lIns="0" tIns="0" rIns="0" bIns="0" anchor="ctr">
            <a:spAutoFit/>
          </a:bodyPr>
          <a:lstStyle/>
          <a:p>
            <a:pPr algn="ctr"/>
            <a:r>
              <a:rPr lang="en-US" sz="3200" dirty="0" smtClean="0">
                <a:solidFill>
                  <a:srgbClr val="FF0000"/>
                </a:solidFill>
              </a:rPr>
              <a:t>Left Turn</a:t>
            </a:r>
            <a:endParaRPr lang="en-US" sz="4400" dirty="0" smtClean="0">
              <a:solidFill>
                <a:srgbClr val="FF0000"/>
              </a:solidFill>
            </a:endParaRPr>
          </a:p>
          <a:p>
            <a:pPr algn="ctr"/>
            <a:r>
              <a:rPr lang="en-US" sz="2400" dirty="0" smtClean="0"/>
              <a:t>To </a:t>
            </a:r>
            <a:r>
              <a:rPr lang="en-US" sz="2400" dirty="0"/>
              <a:t>make a </a:t>
            </a:r>
            <a:r>
              <a:rPr lang="en-US" sz="2400" dirty="0">
                <a:solidFill>
                  <a:srgbClr val="FF0000"/>
                </a:solidFill>
              </a:rPr>
              <a:t>left</a:t>
            </a:r>
            <a:r>
              <a:rPr lang="en-US" sz="2400" dirty="0"/>
              <a:t> turn extend your left arm straight out to the side</a:t>
            </a:r>
          </a:p>
          <a:p>
            <a:pPr algn="ctr"/>
            <a:r>
              <a:rPr lang="en-US" b="0" dirty="0"/>
              <a:t> </a:t>
            </a:r>
          </a:p>
        </p:txBody>
      </p:sp>
      <p:sp>
        <p:nvSpPr>
          <p:cNvPr id="207888" name="Text Box 16"/>
          <p:cNvSpPr txBox="1">
            <a:spLocks noChangeArrowheads="1"/>
          </p:cNvSpPr>
          <p:nvPr/>
        </p:nvSpPr>
        <p:spPr bwMode="auto">
          <a:xfrm>
            <a:off x="838200" y="4648200"/>
            <a:ext cx="2286000" cy="336550"/>
          </a:xfrm>
          <a:prstGeom prst="rect">
            <a:avLst/>
          </a:prstGeom>
          <a:noFill/>
          <a:ln w="9525">
            <a:noFill/>
            <a:miter lim="800000"/>
            <a:headEnd/>
            <a:tailEnd/>
          </a:ln>
          <a:effectLst/>
        </p:spPr>
        <p:txBody>
          <a:bodyPr wrap="none">
            <a:spAutoFit/>
          </a:bodyPr>
          <a:lstStyle/>
          <a:p>
            <a:r>
              <a:rPr lang="en-US" sz="1600" dirty="0"/>
              <a:t>As viewed from the rear</a:t>
            </a:r>
          </a:p>
        </p:txBody>
      </p:sp>
      <p:pic>
        <p:nvPicPr>
          <p:cNvPr id="207894" name="Picture 22" descr="Left"/>
          <p:cNvPicPr>
            <a:picLocks noGrp="1" noChangeAspect="1" noChangeArrowheads="1"/>
          </p:cNvPicPr>
          <p:nvPr>
            <p:ph sz="quarter" idx="2"/>
          </p:nvPr>
        </p:nvPicPr>
        <p:blipFill>
          <a:blip r:embed="rId4" cstate="print"/>
          <a:srcRect/>
          <a:stretch>
            <a:fillRect/>
          </a:stretch>
        </p:blipFill>
        <p:spPr>
          <a:xfrm>
            <a:off x="1066800" y="2362200"/>
            <a:ext cx="1368425" cy="1981200"/>
          </a:xfrm>
          <a:noFill/>
          <a:ln/>
        </p:spPr>
      </p:pic>
      <p:pic>
        <p:nvPicPr>
          <p:cNvPr id="10" name="~PP26.WAV">
            <a:hlinkClick r:id="" action="ppaction://media"/>
          </p:cNvPr>
          <p:cNvPicPr>
            <a:picLocks noRot="1" noChangeAspect="1"/>
          </p:cNvPicPr>
          <p:nvPr>
            <a:wavAudioFile r:embed="rId1" name="~PP26.WAV"/>
          </p:nvPr>
        </p:nvPicPr>
        <p:blipFill>
          <a:blip r:embed="rId5" cstate="print"/>
          <a:stretch>
            <a:fillRect/>
          </a:stretch>
        </p:blipFill>
        <p:spPr>
          <a:xfrm>
            <a:off x="8716963" y="6430963"/>
            <a:ext cx="304800" cy="304800"/>
          </a:xfrm>
          <a:prstGeom prst="rect">
            <a:avLst/>
          </a:prstGeom>
        </p:spPr>
      </p:pic>
    </p:spTree>
  </p:cSld>
  <p:clrMapOvr>
    <a:masterClrMapping/>
  </p:clrMapOvr>
  <p:transition spd="med" advClick="0" advTm="1276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07877"/>
                                        </p:tgtEl>
                                        <p:attrNameLst>
                                          <p:attrName>style.visibility</p:attrName>
                                        </p:attrNameLst>
                                      </p:cBhvr>
                                      <p:to>
                                        <p:strVal val="visible"/>
                                      </p:to>
                                    </p:set>
                                    <p:anim calcmode="lin" valueType="num">
                                      <p:cBhvr additive="base">
                                        <p:cTn id="10" dur="2000" fill="hold"/>
                                        <p:tgtEl>
                                          <p:spTgt spid="207877"/>
                                        </p:tgtEl>
                                        <p:attrNameLst>
                                          <p:attrName>ppt_x</p:attrName>
                                        </p:attrNameLst>
                                      </p:cBhvr>
                                      <p:tavLst>
                                        <p:tav tm="0">
                                          <p:val>
                                            <p:strVal val="1+#ppt_w/2"/>
                                          </p:val>
                                        </p:tav>
                                        <p:tav tm="100000">
                                          <p:val>
                                            <p:strVal val="#ppt_x"/>
                                          </p:val>
                                        </p:tav>
                                      </p:tavLst>
                                    </p:anim>
                                    <p:anim calcmode="lin" valueType="num">
                                      <p:cBhvr additive="base">
                                        <p:cTn id="11" dur="2000" fill="hold"/>
                                        <p:tgtEl>
                                          <p:spTgt spid="207877"/>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07894"/>
                                        </p:tgtEl>
                                        <p:attrNameLst>
                                          <p:attrName>style.visibility</p:attrName>
                                        </p:attrNameLst>
                                      </p:cBhvr>
                                      <p:to>
                                        <p:strVal val="visible"/>
                                      </p:to>
                                    </p:set>
                                    <p:anim calcmode="lin" valueType="num">
                                      <p:cBhvr additive="base">
                                        <p:cTn id="16" dur="500" fill="hold"/>
                                        <p:tgtEl>
                                          <p:spTgt spid="207894"/>
                                        </p:tgtEl>
                                        <p:attrNameLst>
                                          <p:attrName>ppt_x</p:attrName>
                                        </p:attrNameLst>
                                      </p:cBhvr>
                                      <p:tavLst>
                                        <p:tav tm="0">
                                          <p:val>
                                            <p:strVal val="#ppt_x"/>
                                          </p:val>
                                        </p:tav>
                                        <p:tav tm="100000">
                                          <p:val>
                                            <p:strVal val="#ppt_x"/>
                                          </p:val>
                                        </p:tav>
                                      </p:tavLst>
                                    </p:anim>
                                    <p:anim calcmode="lin" valueType="num">
                                      <p:cBhvr additive="base">
                                        <p:cTn id="17" dur="500" fill="hold"/>
                                        <p:tgtEl>
                                          <p:spTgt spid="2078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2078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7"/>
          <p:cNvSpPr>
            <a:spLocks noGrp="1"/>
          </p:cNvSpPr>
          <p:nvPr>
            <p:ph type="sldNum" sz="quarter" idx="12"/>
          </p:nvPr>
        </p:nvSpPr>
        <p:spPr/>
        <p:txBody>
          <a:bodyPr/>
          <a:lstStyle/>
          <a:p>
            <a:fld id="{8FCE180C-1F9E-4EED-99D6-8A74DA763E11}" type="slidenum">
              <a:rPr lang="en-US"/>
              <a:pPr/>
              <a:t>11</a:t>
            </a:fld>
            <a:endParaRPr lang="en-US" dirty="0"/>
          </a:p>
        </p:txBody>
      </p:sp>
      <p:sp>
        <p:nvSpPr>
          <p:cNvPr id="209922" name="Rectangle 2"/>
          <p:cNvSpPr>
            <a:spLocks noGrp="1" noChangeArrowheads="1"/>
          </p:cNvSpPr>
          <p:nvPr>
            <p:ph type="title"/>
          </p:nvPr>
        </p:nvSpPr>
        <p:spPr>
          <a:xfrm>
            <a:off x="609600" y="0"/>
            <a:ext cx="7772400" cy="1143000"/>
          </a:xfrm>
        </p:spPr>
        <p:txBody>
          <a:bodyPr/>
          <a:lstStyle/>
          <a:p>
            <a:r>
              <a:rPr lang="en-US" dirty="0">
                <a:solidFill>
                  <a:srgbClr val="CC0000"/>
                </a:solidFill>
                <a:effectLst>
                  <a:outerShdw blurRad="38100" dist="38100" dir="2700000" algn="tl">
                    <a:srgbClr val="C0C0C0"/>
                  </a:outerShdw>
                </a:effectLst>
              </a:rPr>
              <a:t>Signal Turns</a:t>
            </a:r>
          </a:p>
        </p:txBody>
      </p:sp>
      <p:sp>
        <p:nvSpPr>
          <p:cNvPr id="209923" name="Rectangle 3"/>
          <p:cNvSpPr>
            <a:spLocks noGrp="1" noChangeArrowheads="1"/>
          </p:cNvSpPr>
          <p:nvPr>
            <p:ph type="body" sz="half" idx="1"/>
          </p:nvPr>
        </p:nvSpPr>
        <p:spPr>
          <a:xfrm>
            <a:off x="762000" y="990600"/>
            <a:ext cx="7924800" cy="4114800"/>
          </a:xfrm>
        </p:spPr>
        <p:txBody>
          <a:bodyPr/>
          <a:lstStyle/>
          <a:p>
            <a:pPr>
              <a:buNone/>
            </a:pPr>
            <a:endParaRPr lang="en-US" sz="4800" dirty="0" smtClean="0">
              <a:solidFill>
                <a:srgbClr val="FF0000"/>
              </a:solidFill>
            </a:endParaRPr>
          </a:p>
          <a:p>
            <a:pPr>
              <a:buNone/>
            </a:pPr>
            <a:endParaRPr lang="en-US" sz="3600" dirty="0" smtClean="0">
              <a:solidFill>
                <a:srgbClr val="FF0000"/>
              </a:solidFill>
            </a:endParaRPr>
          </a:p>
        </p:txBody>
      </p:sp>
      <p:pic>
        <p:nvPicPr>
          <p:cNvPr id="209938" name="Picture 18" descr="Right"/>
          <p:cNvPicPr>
            <a:picLocks noGrp="1" noChangeAspect="1" noChangeArrowheads="1"/>
          </p:cNvPicPr>
          <p:nvPr>
            <p:ph sz="quarter" idx="3"/>
          </p:nvPr>
        </p:nvPicPr>
        <p:blipFill>
          <a:blip r:embed="rId4" cstate="print"/>
          <a:srcRect/>
          <a:stretch>
            <a:fillRect/>
          </a:stretch>
        </p:blipFill>
        <p:spPr>
          <a:xfrm>
            <a:off x="609600" y="3733800"/>
            <a:ext cx="1131888" cy="1981200"/>
          </a:xfrm>
          <a:noFill/>
          <a:ln/>
        </p:spPr>
      </p:pic>
      <p:sp>
        <p:nvSpPr>
          <p:cNvPr id="209925" name="Rectangle 5"/>
          <p:cNvSpPr>
            <a:spLocks noChangeArrowheads="1"/>
          </p:cNvSpPr>
          <p:nvPr/>
        </p:nvSpPr>
        <p:spPr bwMode="auto">
          <a:xfrm>
            <a:off x="1828800" y="1767246"/>
            <a:ext cx="6226384" cy="954107"/>
          </a:xfrm>
          <a:prstGeom prst="rect">
            <a:avLst/>
          </a:prstGeom>
          <a:noFill/>
          <a:ln w="9525">
            <a:noFill/>
            <a:miter lim="800000"/>
            <a:headEnd/>
            <a:tailEnd/>
          </a:ln>
          <a:effectLst/>
        </p:spPr>
        <p:txBody>
          <a:bodyPr wrap="none" lIns="0" tIns="0" rIns="0" bIns="0" anchor="ctr">
            <a:spAutoFit/>
          </a:bodyPr>
          <a:lstStyle/>
          <a:p>
            <a:r>
              <a:rPr lang="en-US" sz="3200" dirty="0" smtClean="0">
                <a:solidFill>
                  <a:srgbClr val="FF0000"/>
                </a:solidFill>
              </a:rPr>
              <a:t>Left Turn</a:t>
            </a:r>
          </a:p>
          <a:p>
            <a:pPr algn="ctr"/>
            <a:r>
              <a:rPr lang="en-US" sz="1800" dirty="0" smtClean="0"/>
              <a:t>To </a:t>
            </a:r>
            <a:r>
              <a:rPr lang="en-US" sz="1800" dirty="0"/>
              <a:t>make a </a:t>
            </a:r>
            <a:r>
              <a:rPr lang="en-US" sz="1800" dirty="0">
                <a:solidFill>
                  <a:srgbClr val="FF0000"/>
                </a:solidFill>
              </a:rPr>
              <a:t>left</a:t>
            </a:r>
            <a:r>
              <a:rPr lang="en-US" sz="1800" dirty="0"/>
              <a:t> turn extend your left arm straight out to the side</a:t>
            </a:r>
          </a:p>
          <a:p>
            <a:pPr algn="ctr"/>
            <a:r>
              <a:rPr lang="en-US" b="0" dirty="0"/>
              <a:t> </a:t>
            </a:r>
          </a:p>
        </p:txBody>
      </p:sp>
      <p:sp>
        <p:nvSpPr>
          <p:cNvPr id="209927" name="Rectangle 7"/>
          <p:cNvSpPr>
            <a:spLocks noChangeArrowheads="1"/>
          </p:cNvSpPr>
          <p:nvPr/>
        </p:nvSpPr>
        <p:spPr bwMode="auto">
          <a:xfrm>
            <a:off x="1981200" y="3810000"/>
            <a:ext cx="1981200" cy="1600438"/>
          </a:xfrm>
          <a:prstGeom prst="rect">
            <a:avLst/>
          </a:prstGeom>
          <a:noFill/>
          <a:ln w="9525">
            <a:noFill/>
            <a:miter lim="800000"/>
            <a:headEnd/>
            <a:tailEnd/>
          </a:ln>
          <a:effectLst/>
        </p:spPr>
        <p:txBody>
          <a:bodyPr lIns="0" tIns="0" rIns="0" bIns="0" anchor="ctr">
            <a:spAutoFit/>
          </a:bodyPr>
          <a:lstStyle/>
          <a:p>
            <a:pPr algn="ctr"/>
            <a:r>
              <a:rPr lang="en-US" sz="3200" dirty="0" smtClean="0">
                <a:solidFill>
                  <a:srgbClr val="FF0000"/>
                </a:solidFill>
              </a:rPr>
              <a:t>Right Turn</a:t>
            </a:r>
          </a:p>
          <a:p>
            <a:r>
              <a:rPr lang="en-US" sz="1800" dirty="0" smtClean="0"/>
              <a:t>To </a:t>
            </a:r>
            <a:r>
              <a:rPr lang="en-US" sz="1800" dirty="0"/>
              <a:t>make a </a:t>
            </a:r>
            <a:r>
              <a:rPr lang="en-US" sz="1800" dirty="0">
                <a:solidFill>
                  <a:srgbClr val="FF0000"/>
                </a:solidFill>
              </a:rPr>
              <a:t>right</a:t>
            </a:r>
            <a:r>
              <a:rPr lang="en-US" sz="1800" dirty="0"/>
              <a:t> turn, bend your left arm in an upward position.</a:t>
            </a:r>
          </a:p>
        </p:txBody>
      </p:sp>
      <p:sp>
        <p:nvSpPr>
          <p:cNvPr id="209930" name="Rectangle 10"/>
          <p:cNvSpPr>
            <a:spLocks noChangeArrowheads="1"/>
          </p:cNvSpPr>
          <p:nvPr/>
        </p:nvSpPr>
        <p:spPr bwMode="auto">
          <a:xfrm>
            <a:off x="6019800" y="4495800"/>
            <a:ext cx="2514600" cy="549275"/>
          </a:xfrm>
          <a:prstGeom prst="rect">
            <a:avLst/>
          </a:prstGeom>
          <a:noFill/>
          <a:ln w="9525">
            <a:noFill/>
            <a:miter lim="800000"/>
            <a:headEnd/>
            <a:tailEnd/>
          </a:ln>
          <a:effectLst/>
        </p:spPr>
        <p:txBody>
          <a:bodyPr lIns="0" tIns="0" rIns="0" bIns="0" anchor="ctr">
            <a:spAutoFit/>
          </a:bodyPr>
          <a:lstStyle/>
          <a:p>
            <a:r>
              <a:rPr lang="en-US" sz="1800" dirty="0"/>
              <a:t>Extend your right arm straight out to the side</a:t>
            </a:r>
            <a:r>
              <a:rPr lang="en-US" sz="1400" dirty="0"/>
              <a:t>.</a:t>
            </a:r>
          </a:p>
        </p:txBody>
      </p:sp>
      <p:sp>
        <p:nvSpPr>
          <p:cNvPr id="209933" name="Text Box 13"/>
          <p:cNvSpPr txBox="1">
            <a:spLocks noChangeArrowheads="1"/>
          </p:cNvSpPr>
          <p:nvPr/>
        </p:nvSpPr>
        <p:spPr bwMode="auto">
          <a:xfrm>
            <a:off x="3886200" y="4495800"/>
            <a:ext cx="514350" cy="274638"/>
          </a:xfrm>
          <a:prstGeom prst="rect">
            <a:avLst/>
          </a:prstGeom>
          <a:noFill/>
          <a:ln w="9525">
            <a:noFill/>
            <a:miter lim="800000"/>
            <a:headEnd/>
            <a:tailEnd/>
          </a:ln>
          <a:effectLst/>
        </p:spPr>
        <p:txBody>
          <a:bodyPr wrap="none">
            <a:spAutoFit/>
          </a:bodyPr>
          <a:lstStyle/>
          <a:p>
            <a:r>
              <a:rPr lang="en-US" dirty="0"/>
              <a:t>-OR-</a:t>
            </a:r>
          </a:p>
        </p:txBody>
      </p:sp>
      <p:pic>
        <p:nvPicPr>
          <p:cNvPr id="209939" name="Picture 19" descr="Right Turn-2"/>
          <p:cNvPicPr>
            <a:picLocks noChangeAspect="1" noChangeArrowheads="1"/>
          </p:cNvPicPr>
          <p:nvPr/>
        </p:nvPicPr>
        <p:blipFill>
          <a:blip r:embed="rId5" cstate="print"/>
          <a:srcRect/>
          <a:stretch>
            <a:fillRect/>
          </a:stretch>
        </p:blipFill>
        <p:spPr bwMode="auto">
          <a:xfrm>
            <a:off x="4495800" y="3733800"/>
            <a:ext cx="1219200" cy="1905000"/>
          </a:xfrm>
          <a:prstGeom prst="rect">
            <a:avLst/>
          </a:prstGeom>
          <a:noFill/>
        </p:spPr>
      </p:pic>
      <p:pic>
        <p:nvPicPr>
          <p:cNvPr id="209941" name="Picture 21" descr="Left"/>
          <p:cNvPicPr>
            <a:picLocks noGrp="1" noChangeAspect="1" noChangeArrowheads="1"/>
          </p:cNvPicPr>
          <p:nvPr>
            <p:ph sz="quarter" idx="2"/>
          </p:nvPr>
        </p:nvPicPr>
        <p:blipFill>
          <a:blip r:embed="rId6" cstate="print"/>
          <a:srcRect/>
          <a:stretch>
            <a:fillRect/>
          </a:stretch>
        </p:blipFill>
        <p:spPr>
          <a:xfrm>
            <a:off x="609600" y="1447800"/>
            <a:ext cx="1052513" cy="1524000"/>
          </a:xfrm>
          <a:noFill/>
          <a:ln/>
        </p:spPr>
      </p:pic>
      <p:sp>
        <p:nvSpPr>
          <p:cNvPr id="209943" name="Rectangle 23"/>
          <p:cNvSpPr>
            <a:spLocks noChangeArrowheads="1"/>
          </p:cNvSpPr>
          <p:nvPr/>
        </p:nvSpPr>
        <p:spPr bwMode="auto">
          <a:xfrm>
            <a:off x="3505200" y="6096000"/>
            <a:ext cx="1760538" cy="274638"/>
          </a:xfrm>
          <a:prstGeom prst="rect">
            <a:avLst/>
          </a:prstGeom>
          <a:noFill/>
          <a:ln w="9525">
            <a:noFill/>
            <a:miter lim="800000"/>
            <a:headEnd/>
            <a:tailEnd/>
          </a:ln>
          <a:effectLst/>
        </p:spPr>
        <p:txBody>
          <a:bodyPr wrap="none">
            <a:spAutoFit/>
          </a:bodyPr>
          <a:lstStyle/>
          <a:p>
            <a:r>
              <a:rPr lang="en-US" dirty="0"/>
              <a:t>As viewed from the rear</a:t>
            </a:r>
          </a:p>
        </p:txBody>
      </p:sp>
      <p:pic>
        <p:nvPicPr>
          <p:cNvPr id="14" name="~PP2089.WAV">
            <a:hlinkClick r:id="" action="ppaction://media"/>
          </p:cNvPr>
          <p:cNvPicPr>
            <a:picLocks noRot="1" noChangeAspect="1"/>
          </p:cNvPicPr>
          <p:nvPr>
            <a:wavAudioFile r:embed="rId1" name="~PP2089.WAV"/>
          </p:nvPr>
        </p:nvPicPr>
        <p:blipFill>
          <a:blip r:embed="rId7" cstate="print"/>
          <a:stretch>
            <a:fillRect/>
          </a:stretch>
        </p:blipFill>
        <p:spPr>
          <a:xfrm>
            <a:off x="8716963" y="6430963"/>
            <a:ext cx="304800" cy="304800"/>
          </a:xfrm>
          <a:prstGeom prst="rect">
            <a:avLst/>
          </a:prstGeom>
        </p:spPr>
      </p:pic>
    </p:spTree>
  </p:cSld>
  <p:clrMapOvr>
    <a:masterClrMapping/>
  </p:clrMapOvr>
  <p:transition spd="med" advClick="0" advTm="1475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2" presetClass="entr" presetSubtype="8" fill="hold" grpId="0" nodeType="withEffect">
                                  <p:stCondLst>
                                    <p:cond delay="0"/>
                                  </p:stCondLst>
                                  <p:childTnLst>
                                    <p:set>
                                      <p:cBhvr>
                                        <p:cTn id="8" dur="1" fill="hold">
                                          <p:stCondLst>
                                            <p:cond delay="0"/>
                                          </p:stCondLst>
                                        </p:cTn>
                                        <p:tgtEl>
                                          <p:spTgt spid="209927"/>
                                        </p:tgtEl>
                                        <p:attrNameLst>
                                          <p:attrName>style.visibility</p:attrName>
                                        </p:attrNameLst>
                                      </p:cBhvr>
                                      <p:to>
                                        <p:strVal val="visible"/>
                                      </p:to>
                                    </p:set>
                                    <p:anim calcmode="lin" valueType="num">
                                      <p:cBhvr additive="base">
                                        <p:cTn id="9" dur="2000" fill="hold"/>
                                        <p:tgtEl>
                                          <p:spTgt spid="209927"/>
                                        </p:tgtEl>
                                        <p:attrNameLst>
                                          <p:attrName>ppt_x</p:attrName>
                                        </p:attrNameLst>
                                      </p:cBhvr>
                                      <p:tavLst>
                                        <p:tav tm="0">
                                          <p:val>
                                            <p:strVal val="0-#ppt_w/2"/>
                                          </p:val>
                                        </p:tav>
                                        <p:tav tm="100000">
                                          <p:val>
                                            <p:strVal val="#ppt_x"/>
                                          </p:val>
                                        </p:tav>
                                      </p:tavLst>
                                    </p:anim>
                                    <p:anim calcmode="lin" valueType="num">
                                      <p:cBhvr additive="base">
                                        <p:cTn id="10" dur="2000" fill="hold"/>
                                        <p:tgtEl>
                                          <p:spTgt spid="209927"/>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6000"/>
                                  </p:stCondLst>
                                  <p:childTnLst>
                                    <p:set>
                                      <p:cBhvr>
                                        <p:cTn id="12" dur="1" fill="hold">
                                          <p:stCondLst>
                                            <p:cond delay="0"/>
                                          </p:stCondLst>
                                        </p:cTn>
                                        <p:tgtEl>
                                          <p:spTgt spid="209930"/>
                                        </p:tgtEl>
                                        <p:attrNameLst>
                                          <p:attrName>style.visibility</p:attrName>
                                        </p:attrNameLst>
                                      </p:cBhvr>
                                      <p:to>
                                        <p:strVal val="visible"/>
                                      </p:to>
                                    </p:set>
                                    <p:anim calcmode="lin" valueType="num">
                                      <p:cBhvr additive="base">
                                        <p:cTn id="13" dur="3000" fill="hold"/>
                                        <p:tgtEl>
                                          <p:spTgt spid="209930"/>
                                        </p:tgtEl>
                                        <p:attrNameLst>
                                          <p:attrName>ppt_x</p:attrName>
                                        </p:attrNameLst>
                                      </p:cBhvr>
                                      <p:tavLst>
                                        <p:tav tm="0">
                                          <p:val>
                                            <p:strVal val="1+#ppt_w/2"/>
                                          </p:val>
                                        </p:tav>
                                        <p:tav tm="100000">
                                          <p:val>
                                            <p:strVal val="#ppt_x"/>
                                          </p:val>
                                        </p:tav>
                                      </p:tavLst>
                                    </p:anim>
                                    <p:anim calcmode="lin" valueType="num">
                                      <p:cBhvr additive="base">
                                        <p:cTn id="14" dur="3000" fill="hold"/>
                                        <p:tgtEl>
                                          <p:spTgt spid="2099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209927" grpId="0"/>
      <p:bldP spid="2099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7"/>
          <p:cNvSpPr>
            <a:spLocks noGrp="1"/>
          </p:cNvSpPr>
          <p:nvPr>
            <p:ph type="sldNum" sz="quarter" idx="12"/>
          </p:nvPr>
        </p:nvSpPr>
        <p:spPr/>
        <p:txBody>
          <a:bodyPr/>
          <a:lstStyle/>
          <a:p>
            <a:fld id="{ECEFE5A1-F979-442D-AF96-40FEDB989E7D}" type="slidenum">
              <a:rPr lang="en-US"/>
              <a:pPr/>
              <a:t>12</a:t>
            </a:fld>
            <a:endParaRPr lang="en-US" dirty="0"/>
          </a:p>
        </p:txBody>
      </p:sp>
      <p:sp>
        <p:nvSpPr>
          <p:cNvPr id="211970" name="Rectangle 2"/>
          <p:cNvSpPr>
            <a:spLocks noGrp="1" noChangeArrowheads="1"/>
          </p:cNvSpPr>
          <p:nvPr>
            <p:ph type="title"/>
          </p:nvPr>
        </p:nvSpPr>
        <p:spPr>
          <a:xfrm>
            <a:off x="533400" y="-152400"/>
            <a:ext cx="7772400" cy="1143000"/>
          </a:xfrm>
        </p:spPr>
        <p:txBody>
          <a:bodyPr/>
          <a:lstStyle/>
          <a:p>
            <a:r>
              <a:rPr lang="en-US" dirty="0">
                <a:solidFill>
                  <a:srgbClr val="CC0000"/>
                </a:solidFill>
                <a:effectLst>
                  <a:outerShdw blurRad="38100" dist="38100" dir="2700000" algn="tl">
                    <a:srgbClr val="C0C0C0"/>
                  </a:outerShdw>
                </a:effectLst>
              </a:rPr>
              <a:t>Signal Turns</a:t>
            </a:r>
          </a:p>
        </p:txBody>
      </p:sp>
      <p:sp>
        <p:nvSpPr>
          <p:cNvPr id="211971" name="Rectangle 3"/>
          <p:cNvSpPr>
            <a:spLocks noGrp="1" noChangeArrowheads="1"/>
          </p:cNvSpPr>
          <p:nvPr>
            <p:ph type="body" sz="half" idx="1"/>
          </p:nvPr>
        </p:nvSpPr>
        <p:spPr>
          <a:xfrm>
            <a:off x="685800" y="609600"/>
            <a:ext cx="7924800" cy="685800"/>
          </a:xfrm>
        </p:spPr>
        <p:txBody>
          <a:bodyPr/>
          <a:lstStyle/>
          <a:p>
            <a:pPr>
              <a:buFontTx/>
              <a:buNone/>
            </a:pPr>
            <a:r>
              <a:rPr lang="en-US" sz="2000" b="1" dirty="0">
                <a:solidFill>
                  <a:srgbClr val="FF0000"/>
                </a:solidFill>
              </a:rPr>
              <a:t>You must use hand signals to let people know you plan to stop or turn.</a:t>
            </a:r>
            <a:r>
              <a:rPr lang="en-US" dirty="0">
                <a:solidFill>
                  <a:srgbClr val="FF0000"/>
                </a:solidFill>
              </a:rPr>
              <a:t> </a:t>
            </a:r>
          </a:p>
        </p:txBody>
      </p:sp>
      <p:sp>
        <p:nvSpPr>
          <p:cNvPr id="211973" name="Rectangle 5"/>
          <p:cNvSpPr>
            <a:spLocks noChangeArrowheads="1"/>
          </p:cNvSpPr>
          <p:nvPr/>
        </p:nvSpPr>
        <p:spPr bwMode="auto">
          <a:xfrm>
            <a:off x="1905000" y="1447800"/>
            <a:ext cx="6283259" cy="954107"/>
          </a:xfrm>
          <a:prstGeom prst="rect">
            <a:avLst/>
          </a:prstGeom>
          <a:noFill/>
          <a:ln w="9525">
            <a:noFill/>
            <a:miter lim="800000"/>
            <a:headEnd/>
            <a:tailEnd/>
          </a:ln>
          <a:effectLst/>
        </p:spPr>
        <p:txBody>
          <a:bodyPr wrap="none" lIns="0" tIns="0" rIns="0" bIns="0" anchor="ctr">
            <a:spAutoFit/>
          </a:bodyPr>
          <a:lstStyle/>
          <a:p>
            <a:r>
              <a:rPr lang="en-US" sz="3200" dirty="0" smtClean="0">
                <a:solidFill>
                  <a:srgbClr val="FF0000"/>
                </a:solidFill>
              </a:rPr>
              <a:t>Left Turn</a:t>
            </a:r>
            <a:endParaRPr lang="en-US" sz="4400" dirty="0" smtClean="0">
              <a:solidFill>
                <a:srgbClr val="FF0000"/>
              </a:solidFill>
            </a:endParaRPr>
          </a:p>
          <a:p>
            <a:pPr algn="ctr"/>
            <a:r>
              <a:rPr lang="en-US" sz="1800" dirty="0" smtClean="0"/>
              <a:t>To </a:t>
            </a:r>
            <a:r>
              <a:rPr lang="en-US" sz="1800" dirty="0"/>
              <a:t>make a left turn extend your left arm straight out to the side</a:t>
            </a:r>
          </a:p>
          <a:p>
            <a:pPr algn="ctr"/>
            <a:r>
              <a:rPr lang="en-US" b="0" dirty="0"/>
              <a:t> </a:t>
            </a:r>
          </a:p>
        </p:txBody>
      </p:sp>
      <p:sp>
        <p:nvSpPr>
          <p:cNvPr id="211975" name="Rectangle 7"/>
          <p:cNvSpPr>
            <a:spLocks noChangeArrowheads="1"/>
          </p:cNvSpPr>
          <p:nvPr/>
        </p:nvSpPr>
        <p:spPr bwMode="auto">
          <a:xfrm>
            <a:off x="1828800" y="3101857"/>
            <a:ext cx="1981200" cy="1600438"/>
          </a:xfrm>
          <a:prstGeom prst="rect">
            <a:avLst/>
          </a:prstGeom>
          <a:noFill/>
          <a:ln w="9525">
            <a:noFill/>
            <a:miter lim="800000"/>
            <a:headEnd/>
            <a:tailEnd/>
          </a:ln>
          <a:effectLst/>
        </p:spPr>
        <p:txBody>
          <a:bodyPr lIns="0" tIns="0" rIns="0" bIns="0" anchor="ctr">
            <a:spAutoFit/>
          </a:bodyPr>
          <a:lstStyle/>
          <a:p>
            <a:r>
              <a:rPr lang="en-US" sz="3200" dirty="0" smtClean="0">
                <a:solidFill>
                  <a:srgbClr val="FF0000"/>
                </a:solidFill>
              </a:rPr>
              <a:t>Right Turn</a:t>
            </a:r>
          </a:p>
          <a:p>
            <a:r>
              <a:rPr lang="en-US" sz="1800" dirty="0" smtClean="0"/>
              <a:t>To </a:t>
            </a:r>
            <a:r>
              <a:rPr lang="en-US" sz="1800" dirty="0"/>
              <a:t>make a right turn bend your left arm in an upward position</a:t>
            </a:r>
          </a:p>
        </p:txBody>
      </p:sp>
      <p:sp>
        <p:nvSpPr>
          <p:cNvPr id="211978" name="Rectangle 10"/>
          <p:cNvSpPr>
            <a:spLocks noChangeArrowheads="1"/>
          </p:cNvSpPr>
          <p:nvPr/>
        </p:nvSpPr>
        <p:spPr bwMode="auto">
          <a:xfrm>
            <a:off x="6019800" y="3657600"/>
            <a:ext cx="2438400" cy="549275"/>
          </a:xfrm>
          <a:prstGeom prst="rect">
            <a:avLst/>
          </a:prstGeom>
          <a:noFill/>
          <a:ln w="9525">
            <a:noFill/>
            <a:miter lim="800000"/>
            <a:headEnd/>
            <a:tailEnd/>
          </a:ln>
          <a:effectLst/>
        </p:spPr>
        <p:txBody>
          <a:bodyPr lIns="0" tIns="0" rIns="0" bIns="0" anchor="ctr">
            <a:spAutoFit/>
          </a:bodyPr>
          <a:lstStyle/>
          <a:p>
            <a:r>
              <a:rPr lang="en-US" sz="1800" dirty="0"/>
              <a:t>Extend your right arm straight out to the side</a:t>
            </a:r>
            <a:r>
              <a:rPr lang="en-US" sz="1400" dirty="0"/>
              <a:t>.</a:t>
            </a:r>
          </a:p>
        </p:txBody>
      </p:sp>
      <p:sp>
        <p:nvSpPr>
          <p:cNvPr id="211980" name="Rectangle 12"/>
          <p:cNvSpPr>
            <a:spLocks noChangeArrowheads="1"/>
          </p:cNvSpPr>
          <p:nvPr/>
        </p:nvSpPr>
        <p:spPr bwMode="auto">
          <a:xfrm>
            <a:off x="1905000" y="5105400"/>
            <a:ext cx="5168403" cy="769441"/>
          </a:xfrm>
          <a:prstGeom prst="rect">
            <a:avLst/>
          </a:prstGeom>
          <a:noFill/>
          <a:ln w="9525">
            <a:noFill/>
            <a:miter lim="800000"/>
            <a:headEnd/>
            <a:tailEnd/>
          </a:ln>
          <a:effectLst/>
        </p:spPr>
        <p:txBody>
          <a:bodyPr wrap="none" lIns="0" tIns="0" rIns="0" bIns="0" anchor="ctr">
            <a:spAutoFit/>
          </a:bodyPr>
          <a:lstStyle/>
          <a:p>
            <a:r>
              <a:rPr lang="en-US" sz="3200" dirty="0" smtClean="0">
                <a:solidFill>
                  <a:srgbClr val="FF0000"/>
                </a:solidFill>
              </a:rPr>
              <a:t>Stop</a:t>
            </a:r>
          </a:p>
          <a:p>
            <a:r>
              <a:rPr lang="en-US" sz="1800" dirty="0" smtClean="0"/>
              <a:t>To </a:t>
            </a:r>
            <a:r>
              <a:rPr lang="en-US" sz="1800" dirty="0"/>
              <a:t>Stop extend your left arm in a downward motion.</a:t>
            </a:r>
          </a:p>
        </p:txBody>
      </p:sp>
      <p:sp>
        <p:nvSpPr>
          <p:cNvPr id="211981" name="Text Box 13"/>
          <p:cNvSpPr txBox="1">
            <a:spLocks noChangeArrowheads="1"/>
          </p:cNvSpPr>
          <p:nvPr/>
        </p:nvSpPr>
        <p:spPr bwMode="auto">
          <a:xfrm>
            <a:off x="3733800" y="3811588"/>
            <a:ext cx="679450" cy="366712"/>
          </a:xfrm>
          <a:prstGeom prst="rect">
            <a:avLst/>
          </a:prstGeom>
          <a:noFill/>
          <a:ln w="9525">
            <a:noFill/>
            <a:miter lim="800000"/>
            <a:headEnd/>
            <a:tailEnd/>
          </a:ln>
          <a:effectLst/>
        </p:spPr>
        <p:txBody>
          <a:bodyPr wrap="none">
            <a:spAutoFit/>
          </a:bodyPr>
          <a:lstStyle/>
          <a:p>
            <a:r>
              <a:rPr lang="en-US" sz="1800" dirty="0">
                <a:solidFill>
                  <a:srgbClr val="FF0000"/>
                </a:solidFill>
              </a:rPr>
              <a:t>-OR-</a:t>
            </a:r>
          </a:p>
        </p:txBody>
      </p:sp>
      <p:pic>
        <p:nvPicPr>
          <p:cNvPr id="211988" name="Picture 20" descr="Left"/>
          <p:cNvPicPr>
            <a:picLocks noGrp="1" noChangeAspect="1" noChangeArrowheads="1"/>
          </p:cNvPicPr>
          <p:nvPr>
            <p:ph sz="quarter" idx="2"/>
          </p:nvPr>
        </p:nvPicPr>
        <p:blipFill>
          <a:blip r:embed="rId4" cstate="print"/>
          <a:srcRect/>
          <a:stretch>
            <a:fillRect/>
          </a:stretch>
        </p:blipFill>
        <p:spPr>
          <a:xfrm>
            <a:off x="609600" y="1295400"/>
            <a:ext cx="1143000" cy="1524000"/>
          </a:xfrm>
          <a:noFill/>
          <a:ln/>
        </p:spPr>
      </p:pic>
      <p:pic>
        <p:nvPicPr>
          <p:cNvPr id="211989" name="Picture 21" descr="Right"/>
          <p:cNvPicPr>
            <a:picLocks noGrp="1" noChangeAspect="1" noChangeArrowheads="1"/>
          </p:cNvPicPr>
          <p:nvPr>
            <p:ph sz="quarter" idx="3"/>
          </p:nvPr>
        </p:nvPicPr>
        <p:blipFill>
          <a:blip r:embed="rId5" cstate="print"/>
          <a:srcRect/>
          <a:stretch>
            <a:fillRect/>
          </a:stretch>
        </p:blipFill>
        <p:spPr>
          <a:xfrm>
            <a:off x="609600" y="2895600"/>
            <a:ext cx="1143000" cy="1828800"/>
          </a:xfrm>
          <a:noFill/>
          <a:ln/>
        </p:spPr>
      </p:pic>
      <p:pic>
        <p:nvPicPr>
          <p:cNvPr id="211990" name="Picture 22" descr="Right Turn-2"/>
          <p:cNvPicPr>
            <a:picLocks noChangeAspect="1" noChangeArrowheads="1"/>
          </p:cNvPicPr>
          <p:nvPr/>
        </p:nvPicPr>
        <p:blipFill>
          <a:blip r:embed="rId6" cstate="print"/>
          <a:srcRect/>
          <a:stretch>
            <a:fillRect/>
          </a:stretch>
        </p:blipFill>
        <p:spPr bwMode="auto">
          <a:xfrm>
            <a:off x="4495800" y="2895600"/>
            <a:ext cx="1219200" cy="1905000"/>
          </a:xfrm>
          <a:prstGeom prst="rect">
            <a:avLst/>
          </a:prstGeom>
          <a:noFill/>
        </p:spPr>
      </p:pic>
      <p:pic>
        <p:nvPicPr>
          <p:cNvPr id="211991" name="Picture 23" descr="Stop"/>
          <p:cNvPicPr>
            <a:picLocks noChangeAspect="1" noChangeArrowheads="1"/>
          </p:cNvPicPr>
          <p:nvPr/>
        </p:nvPicPr>
        <p:blipFill>
          <a:blip r:embed="rId7" cstate="print"/>
          <a:srcRect/>
          <a:stretch>
            <a:fillRect/>
          </a:stretch>
        </p:blipFill>
        <p:spPr bwMode="auto">
          <a:xfrm>
            <a:off x="609600" y="4800600"/>
            <a:ext cx="1143000" cy="1841500"/>
          </a:xfrm>
          <a:prstGeom prst="rect">
            <a:avLst/>
          </a:prstGeom>
          <a:noFill/>
        </p:spPr>
      </p:pic>
      <p:pic>
        <p:nvPicPr>
          <p:cNvPr id="15" name="~PP3191.WAV">
            <a:hlinkClick r:id="" action="ppaction://media"/>
          </p:cNvPr>
          <p:cNvPicPr>
            <a:picLocks noRot="1" noChangeAspect="1"/>
          </p:cNvPicPr>
          <p:nvPr>
            <a:wavAudioFile r:embed="rId1" name="~PP3191.WAV"/>
          </p:nvPr>
        </p:nvPicPr>
        <p:blipFill>
          <a:blip r:embed="rId8" cstate="print"/>
          <a:stretch>
            <a:fillRect/>
          </a:stretch>
        </p:blipFill>
        <p:spPr>
          <a:xfrm>
            <a:off x="8716963" y="6430963"/>
            <a:ext cx="304800" cy="304800"/>
          </a:xfrm>
          <a:prstGeom prst="rect">
            <a:avLst/>
          </a:prstGeom>
        </p:spPr>
      </p:pic>
    </p:spTree>
  </p:cSld>
  <p:clrMapOvr>
    <a:masterClrMapping/>
  </p:clrMapOvr>
  <p:transition spd="med" advClick="0" advTm="1214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11980"/>
                                        </p:tgtEl>
                                        <p:attrNameLst>
                                          <p:attrName>style.visibility</p:attrName>
                                        </p:attrNameLst>
                                      </p:cBhvr>
                                      <p:to>
                                        <p:strVal val="visible"/>
                                      </p:to>
                                    </p:set>
                                    <p:anim calcmode="lin" valueType="num">
                                      <p:cBhvr additive="base">
                                        <p:cTn id="10" dur="3000" fill="hold"/>
                                        <p:tgtEl>
                                          <p:spTgt spid="211980"/>
                                        </p:tgtEl>
                                        <p:attrNameLst>
                                          <p:attrName>ppt_x</p:attrName>
                                        </p:attrNameLst>
                                      </p:cBhvr>
                                      <p:tavLst>
                                        <p:tav tm="0">
                                          <p:val>
                                            <p:strVal val="#ppt_x"/>
                                          </p:val>
                                        </p:tav>
                                        <p:tav tm="100000">
                                          <p:val>
                                            <p:strVal val="#ppt_x"/>
                                          </p:val>
                                        </p:tav>
                                      </p:tavLst>
                                    </p:anim>
                                    <p:anim calcmode="lin" valueType="num">
                                      <p:cBhvr additive="base">
                                        <p:cTn id="11" dur="3000" fill="hold"/>
                                        <p:tgtEl>
                                          <p:spTgt spid="2119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15"/>
                </p:tgtEl>
              </p:cMediaNode>
            </p:audio>
          </p:childTnLst>
        </p:cTn>
      </p:par>
    </p:tnLst>
    <p:bldLst>
      <p:bldP spid="21198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7"/>
          <p:cNvSpPr>
            <a:spLocks noGrp="1"/>
          </p:cNvSpPr>
          <p:nvPr>
            <p:ph type="sldNum" sz="quarter" idx="12"/>
          </p:nvPr>
        </p:nvSpPr>
        <p:spPr/>
        <p:txBody>
          <a:bodyPr/>
          <a:lstStyle/>
          <a:p>
            <a:fld id="{64DCBDA0-4BC8-438F-95F1-F454DB0A9628}" type="slidenum">
              <a:rPr lang="en-US"/>
              <a:pPr/>
              <a:t>13</a:t>
            </a:fld>
            <a:endParaRPr lang="en-US" dirty="0"/>
          </a:p>
        </p:txBody>
      </p:sp>
      <p:sp>
        <p:nvSpPr>
          <p:cNvPr id="125954" name="Rectangle 2"/>
          <p:cNvSpPr>
            <a:spLocks noGrp="1" noChangeArrowheads="1"/>
          </p:cNvSpPr>
          <p:nvPr>
            <p:ph type="title"/>
          </p:nvPr>
        </p:nvSpPr>
        <p:spPr>
          <a:xfrm>
            <a:off x="685800" y="0"/>
            <a:ext cx="7772400" cy="762000"/>
          </a:xfrm>
        </p:spPr>
        <p:txBody>
          <a:bodyPr/>
          <a:lstStyle/>
          <a:p>
            <a:r>
              <a:rPr lang="en-US" sz="2800" b="1" dirty="0">
                <a:solidFill>
                  <a:srgbClr val="CC0000"/>
                </a:solidFill>
                <a:effectLst>
                  <a:outerShdw blurRad="38100" dist="38100" dir="2700000" algn="tl">
                    <a:srgbClr val="C0C0C0"/>
                  </a:outerShdw>
                </a:effectLst>
              </a:rPr>
              <a:t>Understanding our Road Signs and Traffic Lights</a:t>
            </a:r>
          </a:p>
        </p:txBody>
      </p:sp>
      <p:pic>
        <p:nvPicPr>
          <p:cNvPr id="125966" name="Picture 14" descr="Yellow Signal Light"/>
          <p:cNvPicPr>
            <a:picLocks noGrp="1" noChangeAspect="1" noChangeArrowheads="1"/>
          </p:cNvPicPr>
          <p:nvPr>
            <p:ph sz="quarter" idx="2"/>
          </p:nvPr>
        </p:nvPicPr>
        <p:blipFill>
          <a:blip r:embed="rId4" cstate="print"/>
          <a:srcRect/>
          <a:stretch>
            <a:fillRect/>
          </a:stretch>
        </p:blipFill>
        <p:spPr>
          <a:xfrm>
            <a:off x="3581400" y="762000"/>
            <a:ext cx="1081088" cy="2286000"/>
          </a:xfrm>
          <a:noFill/>
          <a:ln/>
        </p:spPr>
      </p:pic>
      <p:pic>
        <p:nvPicPr>
          <p:cNvPr id="125970" name="Picture 18" descr="Red Signal Light"/>
          <p:cNvPicPr>
            <a:picLocks noGrp="1" noChangeAspect="1" noChangeArrowheads="1"/>
          </p:cNvPicPr>
          <p:nvPr>
            <p:ph sz="quarter" idx="3"/>
          </p:nvPr>
        </p:nvPicPr>
        <p:blipFill>
          <a:blip r:embed="rId5" cstate="print"/>
          <a:srcRect/>
          <a:stretch>
            <a:fillRect/>
          </a:stretch>
        </p:blipFill>
        <p:spPr>
          <a:xfrm>
            <a:off x="6477000" y="762000"/>
            <a:ext cx="1081088" cy="2286000"/>
          </a:xfrm>
          <a:noFill/>
          <a:ln/>
        </p:spPr>
      </p:pic>
      <p:pic>
        <p:nvPicPr>
          <p:cNvPr id="125962" name="Picture 10" descr="Green Signal Light"/>
          <p:cNvPicPr>
            <a:picLocks noChangeAspect="1" noChangeArrowheads="1"/>
          </p:cNvPicPr>
          <p:nvPr/>
        </p:nvPicPr>
        <p:blipFill>
          <a:blip r:embed="rId6" cstate="print"/>
          <a:srcRect/>
          <a:stretch>
            <a:fillRect/>
          </a:stretch>
        </p:blipFill>
        <p:spPr bwMode="auto">
          <a:xfrm>
            <a:off x="609600" y="762000"/>
            <a:ext cx="1081088" cy="2286000"/>
          </a:xfrm>
          <a:prstGeom prst="rect">
            <a:avLst/>
          </a:prstGeom>
          <a:noFill/>
        </p:spPr>
      </p:pic>
      <p:sp>
        <p:nvSpPr>
          <p:cNvPr id="125963" name="Rectangle 11"/>
          <p:cNvSpPr>
            <a:spLocks noChangeArrowheads="1"/>
          </p:cNvSpPr>
          <p:nvPr/>
        </p:nvSpPr>
        <p:spPr bwMode="auto">
          <a:xfrm>
            <a:off x="152400" y="3352800"/>
            <a:ext cx="1981200" cy="822325"/>
          </a:xfrm>
          <a:prstGeom prst="rect">
            <a:avLst/>
          </a:prstGeom>
          <a:noFill/>
          <a:ln w="9525">
            <a:noFill/>
            <a:miter lim="800000"/>
            <a:headEnd/>
            <a:tailEnd/>
          </a:ln>
          <a:effectLst/>
        </p:spPr>
        <p:txBody>
          <a:bodyPr anchor="ctr">
            <a:spAutoFit/>
          </a:bodyPr>
          <a:lstStyle/>
          <a:p>
            <a:r>
              <a:rPr lang="en-US" sz="2400" dirty="0"/>
              <a:t>Cars and bicyclists go</a:t>
            </a:r>
            <a:r>
              <a:rPr lang="en-US" sz="2400" b="0" dirty="0"/>
              <a:t>. </a:t>
            </a:r>
            <a:endParaRPr lang="en-US" sz="2400" dirty="0">
              <a:solidFill>
                <a:srgbClr val="FF0000"/>
              </a:solidFill>
            </a:endParaRPr>
          </a:p>
        </p:txBody>
      </p:sp>
      <p:sp>
        <p:nvSpPr>
          <p:cNvPr id="125968" name="Rectangle 16"/>
          <p:cNvSpPr>
            <a:spLocks noChangeArrowheads="1"/>
          </p:cNvSpPr>
          <p:nvPr/>
        </p:nvSpPr>
        <p:spPr bwMode="auto">
          <a:xfrm>
            <a:off x="3048000" y="3352800"/>
            <a:ext cx="2362200" cy="822325"/>
          </a:xfrm>
          <a:prstGeom prst="rect">
            <a:avLst/>
          </a:prstGeom>
          <a:noFill/>
          <a:ln w="9525">
            <a:noFill/>
            <a:miter lim="800000"/>
            <a:headEnd/>
            <a:tailEnd/>
          </a:ln>
          <a:effectLst/>
        </p:spPr>
        <p:txBody>
          <a:bodyPr anchor="ctr">
            <a:spAutoFit/>
          </a:bodyPr>
          <a:lstStyle/>
          <a:p>
            <a:r>
              <a:rPr lang="en-US" sz="2400" dirty="0"/>
              <a:t>Slow down and prepare to stop</a:t>
            </a:r>
            <a:r>
              <a:rPr lang="en-US" sz="1800" b="0" dirty="0"/>
              <a:t>. </a:t>
            </a:r>
            <a:endParaRPr lang="en-US" sz="1800" dirty="0"/>
          </a:p>
        </p:txBody>
      </p:sp>
      <p:sp>
        <p:nvSpPr>
          <p:cNvPr id="125972" name="Rectangle 20"/>
          <p:cNvSpPr>
            <a:spLocks noChangeArrowheads="1"/>
          </p:cNvSpPr>
          <p:nvPr/>
        </p:nvSpPr>
        <p:spPr bwMode="auto">
          <a:xfrm>
            <a:off x="6248400" y="3352800"/>
            <a:ext cx="2133600" cy="822325"/>
          </a:xfrm>
          <a:prstGeom prst="rect">
            <a:avLst/>
          </a:prstGeom>
          <a:noFill/>
          <a:ln w="9525">
            <a:noFill/>
            <a:miter lim="800000"/>
            <a:headEnd/>
            <a:tailEnd/>
          </a:ln>
          <a:effectLst/>
        </p:spPr>
        <p:txBody>
          <a:bodyPr anchor="ctr">
            <a:spAutoFit/>
          </a:bodyPr>
          <a:lstStyle/>
          <a:p>
            <a:r>
              <a:rPr lang="en-US" sz="2400" dirty="0">
                <a:solidFill>
                  <a:srgbClr val="FF0000"/>
                </a:solidFill>
              </a:rPr>
              <a:t>Cars and bicyclists stop. </a:t>
            </a:r>
          </a:p>
        </p:txBody>
      </p:sp>
      <p:pic>
        <p:nvPicPr>
          <p:cNvPr id="125978" name="Picture 26" descr="Animated Eyes - look left, right &amp; left again"/>
          <p:cNvPicPr>
            <a:picLocks noChangeAspect="1" noChangeArrowheads="1" noCrop="1"/>
          </p:cNvPicPr>
          <p:nvPr/>
        </p:nvPicPr>
        <p:blipFill>
          <a:blip r:embed="rId7" cstate="print"/>
          <a:srcRect/>
          <a:stretch>
            <a:fillRect/>
          </a:stretch>
        </p:blipFill>
        <p:spPr bwMode="auto">
          <a:xfrm>
            <a:off x="-3375025" y="3246438"/>
            <a:ext cx="2686050" cy="333375"/>
          </a:xfrm>
          <a:prstGeom prst="rect">
            <a:avLst/>
          </a:prstGeom>
          <a:noFill/>
        </p:spPr>
      </p:pic>
      <p:pic>
        <p:nvPicPr>
          <p:cNvPr id="125980" name="Picture 28" descr="Animated Eyes - look left, right &amp; left again"/>
          <p:cNvPicPr>
            <a:picLocks noChangeAspect="1" noChangeArrowheads="1" noCrop="1"/>
          </p:cNvPicPr>
          <p:nvPr/>
        </p:nvPicPr>
        <p:blipFill>
          <a:blip r:embed="rId7" cstate="print"/>
          <a:srcRect/>
          <a:stretch>
            <a:fillRect/>
          </a:stretch>
        </p:blipFill>
        <p:spPr bwMode="auto">
          <a:xfrm>
            <a:off x="-3375025" y="3246438"/>
            <a:ext cx="2686050" cy="333375"/>
          </a:xfrm>
          <a:prstGeom prst="rect">
            <a:avLst/>
          </a:prstGeom>
          <a:noFill/>
        </p:spPr>
      </p:pic>
      <p:pic>
        <p:nvPicPr>
          <p:cNvPr id="13" name="~PP3447.WAV">
            <a:hlinkClick r:id="" action="ppaction://media"/>
          </p:cNvPr>
          <p:cNvPicPr>
            <a:picLocks noRot="1" noChangeAspect="1"/>
          </p:cNvPicPr>
          <p:nvPr>
            <a:wavAudioFile r:embed="rId1" name="~PP3447.WAV"/>
          </p:nvPr>
        </p:nvPicPr>
        <p:blipFill>
          <a:blip r:embed="rId8" cstate="print"/>
          <a:stretch>
            <a:fillRect/>
          </a:stretch>
        </p:blipFill>
        <p:spPr>
          <a:xfrm>
            <a:off x="8716963" y="6430963"/>
            <a:ext cx="304800" cy="304800"/>
          </a:xfrm>
          <a:prstGeom prst="rect">
            <a:avLst/>
          </a:prstGeom>
        </p:spPr>
      </p:pic>
    </p:spTree>
  </p:cSld>
  <p:clrMapOvr>
    <a:masterClrMapping/>
  </p:clrMapOvr>
  <p:transition spd="med" advClick="0" advTm="4541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125962"/>
                                        </p:tgtEl>
                                        <p:attrNameLst>
                                          <p:attrName>style.visibility</p:attrName>
                                        </p:attrNameLst>
                                      </p:cBhvr>
                                      <p:to>
                                        <p:strVal val="visible"/>
                                      </p:to>
                                    </p:set>
                                    <p:animEffect transition="in" filter="blinds(horizontal)">
                                      <p:cBhvr>
                                        <p:cTn id="10" dur="5000"/>
                                        <p:tgtEl>
                                          <p:spTgt spid="125962"/>
                                        </p:tgtEl>
                                      </p:cBhvr>
                                    </p:animEffect>
                                  </p:childTnLst>
                                </p:cTn>
                              </p:par>
                            </p:childTnLst>
                          </p:cTn>
                        </p:par>
                        <p:par>
                          <p:cTn id="11" fill="hold">
                            <p:stCondLst>
                              <p:cond delay="5000"/>
                            </p:stCondLst>
                            <p:childTnLst>
                              <p:par>
                                <p:cTn id="12" presetID="2" presetClass="entr" presetSubtype="4" fill="hold" grpId="0" nodeType="afterEffect">
                                  <p:stCondLst>
                                    <p:cond delay="0"/>
                                  </p:stCondLst>
                                  <p:childTnLst>
                                    <p:set>
                                      <p:cBhvr>
                                        <p:cTn id="13" dur="1" fill="hold">
                                          <p:stCondLst>
                                            <p:cond delay="0"/>
                                          </p:stCondLst>
                                        </p:cTn>
                                        <p:tgtEl>
                                          <p:spTgt spid="125963"/>
                                        </p:tgtEl>
                                        <p:attrNameLst>
                                          <p:attrName>style.visibility</p:attrName>
                                        </p:attrNameLst>
                                      </p:cBhvr>
                                      <p:to>
                                        <p:strVal val="visible"/>
                                      </p:to>
                                    </p:set>
                                    <p:anim calcmode="lin" valueType="num">
                                      <p:cBhvr additive="base">
                                        <p:cTn id="14" dur="3000" fill="hold"/>
                                        <p:tgtEl>
                                          <p:spTgt spid="125963"/>
                                        </p:tgtEl>
                                        <p:attrNameLst>
                                          <p:attrName>ppt_x</p:attrName>
                                        </p:attrNameLst>
                                      </p:cBhvr>
                                      <p:tavLst>
                                        <p:tav tm="0">
                                          <p:val>
                                            <p:strVal val="#ppt_x"/>
                                          </p:val>
                                        </p:tav>
                                        <p:tav tm="100000">
                                          <p:val>
                                            <p:strVal val="#ppt_x"/>
                                          </p:val>
                                        </p:tav>
                                      </p:tavLst>
                                    </p:anim>
                                    <p:anim calcmode="lin" valueType="num">
                                      <p:cBhvr additive="base">
                                        <p:cTn id="15" dur="3000" fill="hold"/>
                                        <p:tgtEl>
                                          <p:spTgt spid="125963"/>
                                        </p:tgtEl>
                                        <p:attrNameLst>
                                          <p:attrName>ppt_y</p:attrName>
                                        </p:attrNameLst>
                                      </p:cBhvr>
                                      <p:tavLst>
                                        <p:tav tm="0">
                                          <p:val>
                                            <p:strVal val="1+#ppt_h/2"/>
                                          </p:val>
                                        </p:tav>
                                        <p:tav tm="100000">
                                          <p:val>
                                            <p:strVal val="#ppt_y"/>
                                          </p:val>
                                        </p:tav>
                                      </p:tavLst>
                                    </p:anim>
                                  </p:childTnLst>
                                </p:cTn>
                              </p:par>
                            </p:childTnLst>
                          </p:cTn>
                        </p:par>
                        <p:par>
                          <p:cTn id="16" fill="hold">
                            <p:stCondLst>
                              <p:cond delay="8000"/>
                            </p:stCondLst>
                            <p:childTnLst>
                              <p:par>
                                <p:cTn id="17" presetID="3" presetClass="entr" presetSubtype="10" fill="hold" nodeType="afterEffect">
                                  <p:stCondLst>
                                    <p:cond delay="10000"/>
                                  </p:stCondLst>
                                  <p:childTnLst>
                                    <p:set>
                                      <p:cBhvr>
                                        <p:cTn id="18" dur="1" fill="hold">
                                          <p:stCondLst>
                                            <p:cond delay="0"/>
                                          </p:stCondLst>
                                        </p:cTn>
                                        <p:tgtEl>
                                          <p:spTgt spid="125966"/>
                                        </p:tgtEl>
                                        <p:attrNameLst>
                                          <p:attrName>style.visibility</p:attrName>
                                        </p:attrNameLst>
                                      </p:cBhvr>
                                      <p:to>
                                        <p:strVal val="visible"/>
                                      </p:to>
                                    </p:set>
                                    <p:animEffect transition="in" filter="blinds(horizontal)">
                                      <p:cBhvr>
                                        <p:cTn id="19" dur="3000"/>
                                        <p:tgtEl>
                                          <p:spTgt spid="125966"/>
                                        </p:tgtEl>
                                      </p:cBhvr>
                                    </p:animEffect>
                                  </p:childTnLst>
                                </p:cTn>
                              </p:par>
                            </p:childTnLst>
                          </p:cTn>
                        </p:par>
                        <p:par>
                          <p:cTn id="20" fill="hold">
                            <p:stCondLst>
                              <p:cond delay="21000"/>
                            </p:stCondLst>
                            <p:childTnLst>
                              <p:par>
                                <p:cTn id="21" presetID="2" presetClass="entr" presetSubtype="4" fill="hold" grpId="0" nodeType="afterEffect">
                                  <p:stCondLst>
                                    <p:cond delay="0"/>
                                  </p:stCondLst>
                                  <p:childTnLst>
                                    <p:set>
                                      <p:cBhvr>
                                        <p:cTn id="22" dur="1" fill="hold">
                                          <p:stCondLst>
                                            <p:cond delay="0"/>
                                          </p:stCondLst>
                                        </p:cTn>
                                        <p:tgtEl>
                                          <p:spTgt spid="125968"/>
                                        </p:tgtEl>
                                        <p:attrNameLst>
                                          <p:attrName>style.visibility</p:attrName>
                                        </p:attrNameLst>
                                      </p:cBhvr>
                                      <p:to>
                                        <p:strVal val="visible"/>
                                      </p:to>
                                    </p:set>
                                    <p:anim calcmode="lin" valueType="num">
                                      <p:cBhvr additive="base">
                                        <p:cTn id="23" dur="3000" fill="hold"/>
                                        <p:tgtEl>
                                          <p:spTgt spid="125968"/>
                                        </p:tgtEl>
                                        <p:attrNameLst>
                                          <p:attrName>ppt_x</p:attrName>
                                        </p:attrNameLst>
                                      </p:cBhvr>
                                      <p:tavLst>
                                        <p:tav tm="0">
                                          <p:val>
                                            <p:strVal val="#ppt_x"/>
                                          </p:val>
                                        </p:tav>
                                        <p:tav tm="100000">
                                          <p:val>
                                            <p:strVal val="#ppt_x"/>
                                          </p:val>
                                        </p:tav>
                                      </p:tavLst>
                                    </p:anim>
                                    <p:anim calcmode="lin" valueType="num">
                                      <p:cBhvr additive="base">
                                        <p:cTn id="24" dur="3000" fill="hold"/>
                                        <p:tgtEl>
                                          <p:spTgt spid="125968"/>
                                        </p:tgtEl>
                                        <p:attrNameLst>
                                          <p:attrName>ppt_y</p:attrName>
                                        </p:attrNameLst>
                                      </p:cBhvr>
                                      <p:tavLst>
                                        <p:tav tm="0">
                                          <p:val>
                                            <p:strVal val="1+#ppt_h/2"/>
                                          </p:val>
                                        </p:tav>
                                        <p:tav tm="100000">
                                          <p:val>
                                            <p:strVal val="#ppt_y"/>
                                          </p:val>
                                        </p:tav>
                                      </p:tavLst>
                                    </p:anim>
                                  </p:childTnLst>
                                </p:cTn>
                              </p:par>
                            </p:childTnLst>
                          </p:cTn>
                        </p:par>
                        <p:par>
                          <p:cTn id="25" fill="hold">
                            <p:stCondLst>
                              <p:cond delay="24000"/>
                            </p:stCondLst>
                            <p:childTnLst>
                              <p:par>
                                <p:cTn id="26" presetID="3" presetClass="entr" presetSubtype="10" fill="hold" nodeType="afterEffect">
                                  <p:stCondLst>
                                    <p:cond delay="10000"/>
                                  </p:stCondLst>
                                  <p:childTnLst>
                                    <p:set>
                                      <p:cBhvr>
                                        <p:cTn id="27" dur="1" fill="hold">
                                          <p:stCondLst>
                                            <p:cond delay="0"/>
                                          </p:stCondLst>
                                        </p:cTn>
                                        <p:tgtEl>
                                          <p:spTgt spid="125970"/>
                                        </p:tgtEl>
                                        <p:attrNameLst>
                                          <p:attrName>style.visibility</p:attrName>
                                        </p:attrNameLst>
                                      </p:cBhvr>
                                      <p:to>
                                        <p:strVal val="visible"/>
                                      </p:to>
                                    </p:set>
                                    <p:animEffect transition="in" filter="blinds(horizontal)">
                                      <p:cBhvr>
                                        <p:cTn id="28" dur="3000"/>
                                        <p:tgtEl>
                                          <p:spTgt spid="125970"/>
                                        </p:tgtEl>
                                      </p:cBhvr>
                                    </p:animEffect>
                                  </p:childTnLst>
                                </p:cTn>
                              </p:par>
                            </p:childTnLst>
                          </p:cTn>
                        </p:par>
                        <p:par>
                          <p:cTn id="29" fill="hold">
                            <p:stCondLst>
                              <p:cond delay="37000"/>
                            </p:stCondLst>
                            <p:childTnLst>
                              <p:par>
                                <p:cTn id="30" presetID="2" presetClass="entr" presetSubtype="4" fill="hold" grpId="0" nodeType="afterEffect">
                                  <p:stCondLst>
                                    <p:cond delay="0"/>
                                  </p:stCondLst>
                                  <p:childTnLst>
                                    <p:set>
                                      <p:cBhvr>
                                        <p:cTn id="31" dur="1" fill="hold">
                                          <p:stCondLst>
                                            <p:cond delay="0"/>
                                          </p:stCondLst>
                                        </p:cTn>
                                        <p:tgtEl>
                                          <p:spTgt spid="125972"/>
                                        </p:tgtEl>
                                        <p:attrNameLst>
                                          <p:attrName>style.visibility</p:attrName>
                                        </p:attrNameLst>
                                      </p:cBhvr>
                                      <p:to>
                                        <p:strVal val="visible"/>
                                      </p:to>
                                    </p:set>
                                    <p:anim calcmode="lin" valueType="num">
                                      <p:cBhvr additive="base">
                                        <p:cTn id="32" dur="3000" fill="hold"/>
                                        <p:tgtEl>
                                          <p:spTgt spid="125972"/>
                                        </p:tgtEl>
                                        <p:attrNameLst>
                                          <p:attrName>ppt_x</p:attrName>
                                        </p:attrNameLst>
                                      </p:cBhvr>
                                      <p:tavLst>
                                        <p:tav tm="0">
                                          <p:val>
                                            <p:strVal val="#ppt_x"/>
                                          </p:val>
                                        </p:tav>
                                        <p:tav tm="100000">
                                          <p:val>
                                            <p:strVal val="#ppt_x"/>
                                          </p:val>
                                        </p:tav>
                                      </p:tavLst>
                                    </p:anim>
                                    <p:anim calcmode="lin" valueType="num">
                                      <p:cBhvr additive="base">
                                        <p:cTn id="33" dur="3000" fill="hold"/>
                                        <p:tgtEl>
                                          <p:spTgt spid="125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4"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125963" grpId="0"/>
      <p:bldP spid="125968" grpId="0"/>
      <p:bldP spid="1259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7"/>
          <p:cNvSpPr>
            <a:spLocks noGrp="1"/>
          </p:cNvSpPr>
          <p:nvPr>
            <p:ph type="sldNum" sz="quarter" idx="12"/>
          </p:nvPr>
        </p:nvSpPr>
        <p:spPr/>
        <p:txBody>
          <a:bodyPr/>
          <a:lstStyle/>
          <a:p>
            <a:fld id="{8066ABDC-A797-4721-B3BD-A57DBD0BFC01}" type="slidenum">
              <a:rPr lang="en-US"/>
              <a:pPr/>
              <a:t>14</a:t>
            </a:fld>
            <a:endParaRPr lang="en-US" dirty="0"/>
          </a:p>
        </p:txBody>
      </p:sp>
      <p:sp>
        <p:nvSpPr>
          <p:cNvPr id="218114" name="Rectangle 2"/>
          <p:cNvSpPr>
            <a:spLocks noGrp="1" noChangeArrowheads="1"/>
          </p:cNvSpPr>
          <p:nvPr>
            <p:ph type="title"/>
          </p:nvPr>
        </p:nvSpPr>
        <p:spPr>
          <a:xfrm>
            <a:off x="685800" y="0"/>
            <a:ext cx="7772400" cy="762000"/>
          </a:xfrm>
        </p:spPr>
        <p:txBody>
          <a:bodyPr/>
          <a:lstStyle/>
          <a:p>
            <a:r>
              <a:rPr lang="en-US" sz="2800" b="1" dirty="0">
                <a:solidFill>
                  <a:srgbClr val="CC0000"/>
                </a:solidFill>
                <a:effectLst>
                  <a:outerShdw blurRad="38100" dist="38100" dir="2700000" algn="tl">
                    <a:srgbClr val="C0C0C0"/>
                  </a:outerShdw>
                </a:effectLst>
              </a:rPr>
              <a:t>Understanding our Road Signs and Traffic Lights</a:t>
            </a:r>
          </a:p>
        </p:txBody>
      </p:sp>
      <p:pic>
        <p:nvPicPr>
          <p:cNvPr id="218115" name="Picture 3" descr="Yellow Signal Light"/>
          <p:cNvPicPr>
            <a:picLocks noGrp="1" noChangeAspect="1" noChangeArrowheads="1"/>
          </p:cNvPicPr>
          <p:nvPr>
            <p:ph sz="quarter" idx="2"/>
          </p:nvPr>
        </p:nvPicPr>
        <p:blipFill>
          <a:blip r:embed="rId4" cstate="print"/>
          <a:srcRect/>
          <a:stretch>
            <a:fillRect/>
          </a:stretch>
        </p:blipFill>
        <p:spPr>
          <a:xfrm>
            <a:off x="3200400" y="762000"/>
            <a:ext cx="504825" cy="1066800"/>
          </a:xfrm>
          <a:noFill/>
          <a:ln/>
        </p:spPr>
      </p:pic>
      <p:pic>
        <p:nvPicPr>
          <p:cNvPr id="218116" name="Picture 4" descr="Red Signal Light"/>
          <p:cNvPicPr>
            <a:picLocks noGrp="1" noChangeAspect="1" noChangeArrowheads="1"/>
          </p:cNvPicPr>
          <p:nvPr>
            <p:ph sz="quarter" idx="3"/>
          </p:nvPr>
        </p:nvPicPr>
        <p:blipFill>
          <a:blip r:embed="rId5" cstate="print"/>
          <a:srcRect/>
          <a:stretch>
            <a:fillRect/>
          </a:stretch>
        </p:blipFill>
        <p:spPr>
          <a:xfrm>
            <a:off x="6096000" y="685800"/>
            <a:ext cx="504825" cy="1066800"/>
          </a:xfrm>
          <a:noFill/>
          <a:ln/>
        </p:spPr>
      </p:pic>
      <p:pic>
        <p:nvPicPr>
          <p:cNvPr id="218117" name="Picture 5" descr="Green Signal Light"/>
          <p:cNvPicPr>
            <a:picLocks noChangeAspect="1" noChangeArrowheads="1"/>
          </p:cNvPicPr>
          <p:nvPr/>
        </p:nvPicPr>
        <p:blipFill>
          <a:blip r:embed="rId6" cstate="print"/>
          <a:srcRect/>
          <a:stretch>
            <a:fillRect/>
          </a:stretch>
        </p:blipFill>
        <p:spPr bwMode="auto">
          <a:xfrm>
            <a:off x="228600" y="762000"/>
            <a:ext cx="504825" cy="1066800"/>
          </a:xfrm>
          <a:prstGeom prst="rect">
            <a:avLst/>
          </a:prstGeom>
          <a:noFill/>
        </p:spPr>
      </p:pic>
      <p:sp>
        <p:nvSpPr>
          <p:cNvPr id="218118" name="Rectangle 6"/>
          <p:cNvSpPr>
            <a:spLocks noChangeArrowheads="1"/>
          </p:cNvSpPr>
          <p:nvPr/>
        </p:nvSpPr>
        <p:spPr bwMode="auto">
          <a:xfrm>
            <a:off x="838200" y="1036638"/>
            <a:ext cx="2209800" cy="336550"/>
          </a:xfrm>
          <a:prstGeom prst="rect">
            <a:avLst/>
          </a:prstGeom>
          <a:noFill/>
          <a:ln w="9525">
            <a:noFill/>
            <a:miter lim="800000"/>
            <a:headEnd/>
            <a:tailEnd/>
          </a:ln>
          <a:effectLst/>
        </p:spPr>
        <p:txBody>
          <a:bodyPr anchor="ctr">
            <a:spAutoFit/>
          </a:bodyPr>
          <a:lstStyle/>
          <a:p>
            <a:r>
              <a:rPr lang="en-US" sz="1600" dirty="0"/>
              <a:t>Cars and bicyclists go</a:t>
            </a:r>
            <a:r>
              <a:rPr lang="en-US" sz="1400" b="0" dirty="0"/>
              <a:t>.</a:t>
            </a:r>
            <a:r>
              <a:rPr lang="en-US" b="0" dirty="0"/>
              <a:t> </a:t>
            </a:r>
            <a:endParaRPr lang="en-US" dirty="0">
              <a:solidFill>
                <a:srgbClr val="FF0000"/>
              </a:solidFill>
            </a:endParaRPr>
          </a:p>
        </p:txBody>
      </p:sp>
      <p:sp>
        <p:nvSpPr>
          <p:cNvPr id="218119" name="Rectangle 7"/>
          <p:cNvSpPr>
            <a:spLocks noChangeArrowheads="1"/>
          </p:cNvSpPr>
          <p:nvPr/>
        </p:nvSpPr>
        <p:spPr bwMode="auto">
          <a:xfrm>
            <a:off x="3810000" y="866775"/>
            <a:ext cx="2362200" cy="581025"/>
          </a:xfrm>
          <a:prstGeom prst="rect">
            <a:avLst/>
          </a:prstGeom>
          <a:noFill/>
          <a:ln w="9525">
            <a:noFill/>
            <a:miter lim="800000"/>
            <a:headEnd/>
            <a:tailEnd/>
          </a:ln>
          <a:effectLst/>
        </p:spPr>
        <p:txBody>
          <a:bodyPr anchor="ctr">
            <a:spAutoFit/>
          </a:bodyPr>
          <a:lstStyle/>
          <a:p>
            <a:r>
              <a:rPr lang="en-US" sz="1600" dirty="0"/>
              <a:t>Slow down and prepare to stop</a:t>
            </a:r>
            <a:r>
              <a:rPr lang="en-US" b="0" dirty="0"/>
              <a:t>. </a:t>
            </a:r>
            <a:endParaRPr lang="en-US" dirty="0"/>
          </a:p>
        </p:txBody>
      </p:sp>
      <p:sp>
        <p:nvSpPr>
          <p:cNvPr id="218120" name="Rectangle 8"/>
          <p:cNvSpPr>
            <a:spLocks noChangeArrowheads="1"/>
          </p:cNvSpPr>
          <p:nvPr/>
        </p:nvSpPr>
        <p:spPr bwMode="auto">
          <a:xfrm>
            <a:off x="6705600" y="989013"/>
            <a:ext cx="2438400" cy="336550"/>
          </a:xfrm>
          <a:prstGeom prst="rect">
            <a:avLst/>
          </a:prstGeom>
          <a:noFill/>
          <a:ln w="9525">
            <a:noFill/>
            <a:miter lim="800000"/>
            <a:headEnd/>
            <a:tailEnd/>
          </a:ln>
          <a:effectLst/>
        </p:spPr>
        <p:txBody>
          <a:bodyPr anchor="ctr">
            <a:spAutoFit/>
          </a:bodyPr>
          <a:lstStyle/>
          <a:p>
            <a:r>
              <a:rPr lang="en-US" sz="1600" dirty="0">
                <a:solidFill>
                  <a:srgbClr val="FF0000"/>
                </a:solidFill>
              </a:rPr>
              <a:t>Cars and bicyclists stop. </a:t>
            </a:r>
          </a:p>
        </p:txBody>
      </p:sp>
      <p:pic>
        <p:nvPicPr>
          <p:cNvPr id="218121" name="Picture 9" descr="Walk Crossing Signal"/>
          <p:cNvPicPr>
            <a:picLocks noChangeAspect="1" noChangeArrowheads="1"/>
          </p:cNvPicPr>
          <p:nvPr/>
        </p:nvPicPr>
        <p:blipFill>
          <a:blip r:embed="rId7" cstate="print"/>
          <a:srcRect/>
          <a:stretch>
            <a:fillRect/>
          </a:stretch>
        </p:blipFill>
        <p:spPr bwMode="auto">
          <a:xfrm>
            <a:off x="228600" y="2438400"/>
            <a:ext cx="923925" cy="781050"/>
          </a:xfrm>
          <a:prstGeom prst="rect">
            <a:avLst/>
          </a:prstGeom>
          <a:noFill/>
        </p:spPr>
      </p:pic>
      <p:pic>
        <p:nvPicPr>
          <p:cNvPr id="218122" name="Picture 10" descr="Walk Crossing Signal"/>
          <p:cNvPicPr>
            <a:picLocks noChangeAspect="1" noChangeArrowheads="1"/>
          </p:cNvPicPr>
          <p:nvPr/>
        </p:nvPicPr>
        <p:blipFill>
          <a:blip r:embed="rId8" cstate="print"/>
          <a:srcRect/>
          <a:stretch>
            <a:fillRect/>
          </a:stretch>
        </p:blipFill>
        <p:spPr bwMode="auto">
          <a:xfrm>
            <a:off x="1371600" y="2438400"/>
            <a:ext cx="914400" cy="742950"/>
          </a:xfrm>
          <a:prstGeom prst="rect">
            <a:avLst/>
          </a:prstGeom>
          <a:noFill/>
        </p:spPr>
      </p:pic>
      <p:sp>
        <p:nvSpPr>
          <p:cNvPr id="218123" name="Rectangle 11"/>
          <p:cNvSpPr>
            <a:spLocks noChangeArrowheads="1"/>
          </p:cNvSpPr>
          <p:nvPr/>
        </p:nvSpPr>
        <p:spPr bwMode="auto">
          <a:xfrm>
            <a:off x="2425700" y="2725738"/>
            <a:ext cx="6718300" cy="366712"/>
          </a:xfrm>
          <a:prstGeom prst="rect">
            <a:avLst/>
          </a:prstGeom>
          <a:noFill/>
          <a:ln w="9525">
            <a:noFill/>
            <a:miter lim="800000"/>
            <a:headEnd/>
            <a:tailEnd/>
          </a:ln>
          <a:effectLst/>
        </p:spPr>
        <p:txBody>
          <a:bodyPr anchor="ctr">
            <a:spAutoFit/>
          </a:bodyPr>
          <a:lstStyle/>
          <a:p>
            <a:r>
              <a:rPr lang="en-US" sz="1800" dirty="0"/>
              <a:t>Pedestrians and bikers walking their bicycle can cross the street</a:t>
            </a:r>
            <a:r>
              <a:rPr lang="en-US" sz="1400" b="0" dirty="0"/>
              <a:t>. </a:t>
            </a:r>
          </a:p>
        </p:txBody>
      </p:sp>
      <p:pic>
        <p:nvPicPr>
          <p:cNvPr id="218124" name="Picture 12" descr="Animated Eyes - look left, right &amp; left again"/>
          <p:cNvPicPr>
            <a:picLocks noChangeAspect="1" noChangeArrowheads="1" noCrop="1"/>
          </p:cNvPicPr>
          <p:nvPr/>
        </p:nvPicPr>
        <p:blipFill>
          <a:blip r:embed="rId9" cstate="print"/>
          <a:srcRect/>
          <a:stretch>
            <a:fillRect/>
          </a:stretch>
        </p:blipFill>
        <p:spPr bwMode="auto">
          <a:xfrm>
            <a:off x="-3375025" y="3246438"/>
            <a:ext cx="2686050" cy="333375"/>
          </a:xfrm>
          <a:prstGeom prst="rect">
            <a:avLst/>
          </a:prstGeom>
          <a:noFill/>
        </p:spPr>
      </p:pic>
      <p:pic>
        <p:nvPicPr>
          <p:cNvPr id="218125" name="Picture 13" descr="Animated Eyes - look left, right &amp; left again"/>
          <p:cNvPicPr>
            <a:picLocks noChangeAspect="1" noChangeArrowheads="1" noCrop="1"/>
          </p:cNvPicPr>
          <p:nvPr/>
        </p:nvPicPr>
        <p:blipFill>
          <a:blip r:embed="rId9" cstate="print"/>
          <a:srcRect/>
          <a:stretch>
            <a:fillRect/>
          </a:stretch>
        </p:blipFill>
        <p:spPr bwMode="auto">
          <a:xfrm>
            <a:off x="-3375025" y="3246438"/>
            <a:ext cx="2686050" cy="333375"/>
          </a:xfrm>
          <a:prstGeom prst="rect">
            <a:avLst/>
          </a:prstGeom>
          <a:noFill/>
        </p:spPr>
      </p:pic>
      <p:pic>
        <p:nvPicPr>
          <p:cNvPr id="218126" name="Picture 14" descr="Don't Walk Crossing Signal"/>
          <p:cNvPicPr>
            <a:picLocks noChangeAspect="1" noChangeArrowheads="1"/>
          </p:cNvPicPr>
          <p:nvPr/>
        </p:nvPicPr>
        <p:blipFill>
          <a:blip r:embed="rId10" cstate="print"/>
          <a:srcRect/>
          <a:stretch>
            <a:fillRect/>
          </a:stretch>
        </p:blipFill>
        <p:spPr bwMode="auto">
          <a:xfrm>
            <a:off x="228600" y="3352800"/>
            <a:ext cx="923925" cy="781050"/>
          </a:xfrm>
          <a:prstGeom prst="rect">
            <a:avLst/>
          </a:prstGeom>
          <a:noFill/>
        </p:spPr>
      </p:pic>
      <p:pic>
        <p:nvPicPr>
          <p:cNvPr id="218127" name="Picture 15" descr="Don't Walk Crossing Signal"/>
          <p:cNvPicPr>
            <a:picLocks noChangeAspect="1" noChangeArrowheads="1"/>
          </p:cNvPicPr>
          <p:nvPr/>
        </p:nvPicPr>
        <p:blipFill>
          <a:blip r:embed="rId11" cstate="print"/>
          <a:srcRect/>
          <a:stretch>
            <a:fillRect/>
          </a:stretch>
        </p:blipFill>
        <p:spPr bwMode="auto">
          <a:xfrm>
            <a:off x="1371600" y="3352800"/>
            <a:ext cx="904875" cy="733425"/>
          </a:xfrm>
          <a:prstGeom prst="rect">
            <a:avLst/>
          </a:prstGeom>
          <a:noFill/>
        </p:spPr>
      </p:pic>
      <p:sp>
        <p:nvSpPr>
          <p:cNvPr id="218128" name="Rectangle 16"/>
          <p:cNvSpPr>
            <a:spLocks noChangeArrowheads="1"/>
          </p:cNvSpPr>
          <p:nvPr/>
        </p:nvSpPr>
        <p:spPr bwMode="auto">
          <a:xfrm>
            <a:off x="2438400" y="3429000"/>
            <a:ext cx="6553200" cy="641350"/>
          </a:xfrm>
          <a:prstGeom prst="rect">
            <a:avLst/>
          </a:prstGeom>
          <a:noFill/>
          <a:ln w="9525">
            <a:noFill/>
            <a:miter lim="800000"/>
            <a:headEnd/>
            <a:tailEnd/>
          </a:ln>
          <a:effectLst/>
        </p:spPr>
        <p:txBody>
          <a:bodyPr anchor="ctr">
            <a:spAutoFit/>
          </a:bodyPr>
          <a:lstStyle/>
          <a:p>
            <a:r>
              <a:rPr lang="en-US" sz="2000" dirty="0">
                <a:solidFill>
                  <a:srgbClr val="FF0000"/>
                </a:solidFill>
              </a:rPr>
              <a:t>Use caution.</a:t>
            </a:r>
          </a:p>
          <a:p>
            <a:r>
              <a:rPr lang="en-US" sz="1600" dirty="0"/>
              <a:t>If you are in the street, finish crossing the street. </a:t>
            </a:r>
          </a:p>
        </p:txBody>
      </p:sp>
      <p:pic>
        <p:nvPicPr>
          <p:cNvPr id="19" name="~PP3327.WAV">
            <a:hlinkClick r:id="" action="ppaction://media"/>
          </p:cNvPr>
          <p:cNvPicPr>
            <a:picLocks noRot="1" noChangeAspect="1"/>
          </p:cNvPicPr>
          <p:nvPr>
            <a:wavAudioFile r:embed="rId1" name="~PP3327.WAV"/>
          </p:nvPr>
        </p:nvPicPr>
        <p:blipFill>
          <a:blip r:embed="rId12" cstate="print"/>
          <a:stretch>
            <a:fillRect/>
          </a:stretch>
        </p:blipFill>
        <p:spPr>
          <a:xfrm>
            <a:off x="8716963" y="6430963"/>
            <a:ext cx="304800" cy="304800"/>
          </a:xfrm>
          <a:prstGeom prst="rect">
            <a:avLst/>
          </a:prstGeom>
        </p:spPr>
      </p:pic>
    </p:spTree>
  </p:cSld>
  <p:clrMapOvr>
    <a:masterClrMapping/>
  </p:clrMapOvr>
  <p:transition spd="med" advClick="0" advTm="426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218121"/>
                                        </p:tgtEl>
                                        <p:attrNameLst>
                                          <p:attrName>style.visibility</p:attrName>
                                        </p:attrNameLst>
                                      </p:cBhvr>
                                      <p:to>
                                        <p:strVal val="visible"/>
                                      </p:to>
                                    </p:set>
                                    <p:anim calcmode="lin" valueType="num">
                                      <p:cBhvr additive="base">
                                        <p:cTn id="10" dur="3000" fill="hold"/>
                                        <p:tgtEl>
                                          <p:spTgt spid="218121"/>
                                        </p:tgtEl>
                                        <p:attrNameLst>
                                          <p:attrName>ppt_x</p:attrName>
                                        </p:attrNameLst>
                                      </p:cBhvr>
                                      <p:tavLst>
                                        <p:tav tm="0">
                                          <p:val>
                                            <p:strVal val="#ppt_x"/>
                                          </p:val>
                                        </p:tav>
                                        <p:tav tm="100000">
                                          <p:val>
                                            <p:strVal val="#ppt_x"/>
                                          </p:val>
                                        </p:tav>
                                      </p:tavLst>
                                    </p:anim>
                                    <p:anim calcmode="lin" valueType="num">
                                      <p:cBhvr additive="base">
                                        <p:cTn id="11" dur="3000" fill="hold"/>
                                        <p:tgtEl>
                                          <p:spTgt spid="218121"/>
                                        </p:tgtEl>
                                        <p:attrNameLst>
                                          <p:attrName>ppt_y</p:attrName>
                                        </p:attrNameLst>
                                      </p:cBhvr>
                                      <p:tavLst>
                                        <p:tav tm="0">
                                          <p:val>
                                            <p:strVal val="1+#ppt_h/2"/>
                                          </p:val>
                                        </p:tav>
                                        <p:tav tm="100000">
                                          <p:val>
                                            <p:strVal val="#ppt_y"/>
                                          </p:val>
                                        </p:tav>
                                      </p:tavLst>
                                    </p:anim>
                                  </p:childTnLst>
                                </p:cTn>
                              </p:par>
                            </p:childTnLst>
                          </p:cTn>
                        </p:par>
                        <p:par>
                          <p:cTn id="12" fill="hold">
                            <p:stCondLst>
                              <p:cond delay="3000"/>
                            </p:stCondLst>
                            <p:childTnLst>
                              <p:par>
                                <p:cTn id="13" presetID="3" presetClass="entr" presetSubtype="10" fill="hold" nodeType="afterEffect">
                                  <p:stCondLst>
                                    <p:cond delay="0"/>
                                  </p:stCondLst>
                                  <p:childTnLst>
                                    <p:set>
                                      <p:cBhvr>
                                        <p:cTn id="14" dur="1" fill="hold">
                                          <p:stCondLst>
                                            <p:cond delay="0"/>
                                          </p:stCondLst>
                                        </p:cTn>
                                        <p:tgtEl>
                                          <p:spTgt spid="218122"/>
                                        </p:tgtEl>
                                        <p:attrNameLst>
                                          <p:attrName>style.visibility</p:attrName>
                                        </p:attrNameLst>
                                      </p:cBhvr>
                                      <p:to>
                                        <p:strVal val="visible"/>
                                      </p:to>
                                    </p:set>
                                    <p:animEffect transition="in" filter="blinds(horizontal)">
                                      <p:cBhvr>
                                        <p:cTn id="15" dur="3000"/>
                                        <p:tgtEl>
                                          <p:spTgt spid="218122"/>
                                        </p:tgtEl>
                                      </p:cBhvr>
                                    </p:animEffect>
                                  </p:childTnLst>
                                </p:cTn>
                              </p:par>
                            </p:childTnLst>
                          </p:cTn>
                        </p:par>
                        <p:par>
                          <p:cTn id="16" fill="hold">
                            <p:stCondLst>
                              <p:cond delay="6000"/>
                            </p:stCondLst>
                            <p:childTnLst>
                              <p:par>
                                <p:cTn id="17" presetID="2" presetClass="entr" presetSubtype="4" fill="hold" grpId="0" nodeType="afterEffect">
                                  <p:stCondLst>
                                    <p:cond delay="0"/>
                                  </p:stCondLst>
                                  <p:childTnLst>
                                    <p:set>
                                      <p:cBhvr>
                                        <p:cTn id="18" dur="1" fill="hold">
                                          <p:stCondLst>
                                            <p:cond delay="0"/>
                                          </p:stCondLst>
                                        </p:cTn>
                                        <p:tgtEl>
                                          <p:spTgt spid="218123"/>
                                        </p:tgtEl>
                                        <p:attrNameLst>
                                          <p:attrName>style.visibility</p:attrName>
                                        </p:attrNameLst>
                                      </p:cBhvr>
                                      <p:to>
                                        <p:strVal val="visible"/>
                                      </p:to>
                                    </p:set>
                                    <p:anim calcmode="lin" valueType="num">
                                      <p:cBhvr additive="base">
                                        <p:cTn id="19" dur="5000" fill="hold"/>
                                        <p:tgtEl>
                                          <p:spTgt spid="218123"/>
                                        </p:tgtEl>
                                        <p:attrNameLst>
                                          <p:attrName>ppt_x</p:attrName>
                                        </p:attrNameLst>
                                      </p:cBhvr>
                                      <p:tavLst>
                                        <p:tav tm="0">
                                          <p:val>
                                            <p:strVal val="#ppt_x"/>
                                          </p:val>
                                        </p:tav>
                                        <p:tav tm="100000">
                                          <p:val>
                                            <p:strVal val="#ppt_x"/>
                                          </p:val>
                                        </p:tav>
                                      </p:tavLst>
                                    </p:anim>
                                    <p:anim calcmode="lin" valueType="num">
                                      <p:cBhvr additive="base">
                                        <p:cTn id="20" dur="5000" fill="hold"/>
                                        <p:tgtEl>
                                          <p:spTgt spid="218123"/>
                                        </p:tgtEl>
                                        <p:attrNameLst>
                                          <p:attrName>ppt_y</p:attrName>
                                        </p:attrNameLst>
                                      </p:cBhvr>
                                      <p:tavLst>
                                        <p:tav tm="0">
                                          <p:val>
                                            <p:strVal val="1+#ppt_h/2"/>
                                          </p:val>
                                        </p:tav>
                                        <p:tav tm="100000">
                                          <p:val>
                                            <p:strVal val="#ppt_y"/>
                                          </p:val>
                                        </p:tav>
                                      </p:tavLst>
                                    </p:anim>
                                  </p:childTnLst>
                                </p:cTn>
                              </p:par>
                            </p:childTnLst>
                          </p:cTn>
                        </p:par>
                        <p:par>
                          <p:cTn id="21" fill="hold">
                            <p:stCondLst>
                              <p:cond delay="11000"/>
                            </p:stCondLst>
                            <p:childTnLst>
                              <p:par>
                                <p:cTn id="22" presetID="2" presetClass="entr" presetSubtype="4" fill="hold" nodeType="afterEffect">
                                  <p:stCondLst>
                                    <p:cond delay="9500"/>
                                  </p:stCondLst>
                                  <p:childTnLst>
                                    <p:set>
                                      <p:cBhvr>
                                        <p:cTn id="23" dur="1" fill="hold">
                                          <p:stCondLst>
                                            <p:cond delay="0"/>
                                          </p:stCondLst>
                                        </p:cTn>
                                        <p:tgtEl>
                                          <p:spTgt spid="218126"/>
                                        </p:tgtEl>
                                        <p:attrNameLst>
                                          <p:attrName>style.visibility</p:attrName>
                                        </p:attrNameLst>
                                      </p:cBhvr>
                                      <p:to>
                                        <p:strVal val="visible"/>
                                      </p:to>
                                    </p:set>
                                    <p:anim calcmode="lin" valueType="num">
                                      <p:cBhvr additive="base">
                                        <p:cTn id="24" dur="3000" fill="hold"/>
                                        <p:tgtEl>
                                          <p:spTgt spid="218126"/>
                                        </p:tgtEl>
                                        <p:attrNameLst>
                                          <p:attrName>ppt_x</p:attrName>
                                        </p:attrNameLst>
                                      </p:cBhvr>
                                      <p:tavLst>
                                        <p:tav tm="0">
                                          <p:val>
                                            <p:strVal val="#ppt_x"/>
                                          </p:val>
                                        </p:tav>
                                        <p:tav tm="100000">
                                          <p:val>
                                            <p:strVal val="#ppt_x"/>
                                          </p:val>
                                        </p:tav>
                                      </p:tavLst>
                                    </p:anim>
                                    <p:anim calcmode="lin" valueType="num">
                                      <p:cBhvr additive="base">
                                        <p:cTn id="25" dur="3000" fill="hold"/>
                                        <p:tgtEl>
                                          <p:spTgt spid="218126"/>
                                        </p:tgtEl>
                                        <p:attrNameLst>
                                          <p:attrName>ppt_y</p:attrName>
                                        </p:attrNameLst>
                                      </p:cBhvr>
                                      <p:tavLst>
                                        <p:tav tm="0">
                                          <p:val>
                                            <p:strVal val="1+#ppt_h/2"/>
                                          </p:val>
                                        </p:tav>
                                        <p:tav tm="100000">
                                          <p:val>
                                            <p:strVal val="#ppt_y"/>
                                          </p:val>
                                        </p:tav>
                                      </p:tavLst>
                                    </p:anim>
                                  </p:childTnLst>
                                </p:cTn>
                              </p:par>
                            </p:childTnLst>
                          </p:cTn>
                        </p:par>
                        <p:par>
                          <p:cTn id="26" fill="hold">
                            <p:stCondLst>
                              <p:cond delay="23500"/>
                            </p:stCondLst>
                            <p:childTnLst>
                              <p:par>
                                <p:cTn id="27" presetID="3" presetClass="entr" presetSubtype="10" fill="hold" nodeType="afterEffect">
                                  <p:stCondLst>
                                    <p:cond delay="0"/>
                                  </p:stCondLst>
                                  <p:childTnLst>
                                    <p:set>
                                      <p:cBhvr>
                                        <p:cTn id="28" dur="1" fill="hold">
                                          <p:stCondLst>
                                            <p:cond delay="0"/>
                                          </p:stCondLst>
                                        </p:cTn>
                                        <p:tgtEl>
                                          <p:spTgt spid="218127"/>
                                        </p:tgtEl>
                                        <p:attrNameLst>
                                          <p:attrName>style.visibility</p:attrName>
                                        </p:attrNameLst>
                                      </p:cBhvr>
                                      <p:to>
                                        <p:strVal val="visible"/>
                                      </p:to>
                                    </p:set>
                                    <p:animEffect transition="in" filter="blinds(horizontal)">
                                      <p:cBhvr>
                                        <p:cTn id="29" dur="5000"/>
                                        <p:tgtEl>
                                          <p:spTgt spid="218127"/>
                                        </p:tgtEl>
                                      </p:cBhvr>
                                    </p:animEffect>
                                  </p:childTnLst>
                                </p:cTn>
                              </p:par>
                            </p:childTnLst>
                          </p:cTn>
                        </p:par>
                        <p:par>
                          <p:cTn id="30" fill="hold">
                            <p:stCondLst>
                              <p:cond delay="28500"/>
                            </p:stCondLst>
                            <p:childTnLst>
                              <p:par>
                                <p:cTn id="31" presetID="2" presetClass="entr" presetSubtype="4" fill="hold" grpId="0" nodeType="afterEffect">
                                  <p:stCondLst>
                                    <p:cond delay="0"/>
                                  </p:stCondLst>
                                  <p:childTnLst>
                                    <p:set>
                                      <p:cBhvr>
                                        <p:cTn id="32" dur="1" fill="hold">
                                          <p:stCondLst>
                                            <p:cond delay="0"/>
                                          </p:stCondLst>
                                        </p:cTn>
                                        <p:tgtEl>
                                          <p:spTgt spid="218128"/>
                                        </p:tgtEl>
                                        <p:attrNameLst>
                                          <p:attrName>style.visibility</p:attrName>
                                        </p:attrNameLst>
                                      </p:cBhvr>
                                      <p:to>
                                        <p:strVal val="visible"/>
                                      </p:to>
                                    </p:set>
                                    <p:anim calcmode="lin" valueType="num">
                                      <p:cBhvr additive="base">
                                        <p:cTn id="33" dur="5000" fill="hold"/>
                                        <p:tgtEl>
                                          <p:spTgt spid="218128"/>
                                        </p:tgtEl>
                                        <p:attrNameLst>
                                          <p:attrName>ppt_x</p:attrName>
                                        </p:attrNameLst>
                                      </p:cBhvr>
                                      <p:tavLst>
                                        <p:tav tm="0">
                                          <p:val>
                                            <p:strVal val="#ppt_x"/>
                                          </p:val>
                                        </p:tav>
                                        <p:tav tm="100000">
                                          <p:val>
                                            <p:strVal val="#ppt_x"/>
                                          </p:val>
                                        </p:tav>
                                      </p:tavLst>
                                    </p:anim>
                                    <p:anim calcmode="lin" valueType="num">
                                      <p:cBhvr additive="base">
                                        <p:cTn id="34" dur="5000" fill="hold"/>
                                        <p:tgtEl>
                                          <p:spTgt spid="218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5"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218123" grpId="0"/>
      <p:bldP spid="2181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7"/>
          <p:cNvSpPr>
            <a:spLocks noGrp="1"/>
          </p:cNvSpPr>
          <p:nvPr>
            <p:ph type="sldNum" sz="quarter" idx="12"/>
          </p:nvPr>
        </p:nvSpPr>
        <p:spPr/>
        <p:txBody>
          <a:bodyPr/>
          <a:lstStyle/>
          <a:p>
            <a:fld id="{1202BFC3-1D65-4AC7-B438-95607DDC2AFF}" type="slidenum">
              <a:rPr lang="en-US"/>
              <a:pPr/>
              <a:t>15</a:t>
            </a:fld>
            <a:endParaRPr lang="en-US" dirty="0"/>
          </a:p>
        </p:txBody>
      </p:sp>
      <p:sp>
        <p:nvSpPr>
          <p:cNvPr id="220162" name="Rectangle 2"/>
          <p:cNvSpPr>
            <a:spLocks noGrp="1" noChangeArrowheads="1"/>
          </p:cNvSpPr>
          <p:nvPr>
            <p:ph type="title"/>
          </p:nvPr>
        </p:nvSpPr>
        <p:spPr>
          <a:xfrm>
            <a:off x="685800" y="0"/>
            <a:ext cx="7772400" cy="762000"/>
          </a:xfrm>
        </p:spPr>
        <p:txBody>
          <a:bodyPr/>
          <a:lstStyle/>
          <a:p>
            <a:r>
              <a:rPr lang="en-US" sz="2800" b="1" dirty="0">
                <a:solidFill>
                  <a:srgbClr val="CC0000"/>
                </a:solidFill>
                <a:effectLst>
                  <a:outerShdw blurRad="38100" dist="38100" dir="2700000" algn="tl">
                    <a:srgbClr val="C0C0C0"/>
                  </a:outerShdw>
                </a:effectLst>
              </a:rPr>
              <a:t>Understanding our Road Signs and Traffic Lights</a:t>
            </a:r>
          </a:p>
        </p:txBody>
      </p:sp>
      <p:pic>
        <p:nvPicPr>
          <p:cNvPr id="220163" name="Picture 3" descr="Yellow Signal Light"/>
          <p:cNvPicPr>
            <a:picLocks noGrp="1" noChangeAspect="1" noChangeArrowheads="1"/>
          </p:cNvPicPr>
          <p:nvPr>
            <p:ph sz="quarter" idx="2"/>
          </p:nvPr>
        </p:nvPicPr>
        <p:blipFill>
          <a:blip r:embed="rId4" cstate="print"/>
          <a:srcRect/>
          <a:stretch>
            <a:fillRect/>
          </a:stretch>
        </p:blipFill>
        <p:spPr>
          <a:xfrm>
            <a:off x="3200400" y="762000"/>
            <a:ext cx="504825" cy="1066800"/>
          </a:xfrm>
          <a:noFill/>
          <a:ln/>
        </p:spPr>
      </p:pic>
      <p:pic>
        <p:nvPicPr>
          <p:cNvPr id="220164" name="Picture 4" descr="Red Signal Light"/>
          <p:cNvPicPr>
            <a:picLocks noGrp="1" noChangeAspect="1" noChangeArrowheads="1"/>
          </p:cNvPicPr>
          <p:nvPr>
            <p:ph sz="quarter" idx="3"/>
          </p:nvPr>
        </p:nvPicPr>
        <p:blipFill>
          <a:blip r:embed="rId5" cstate="print"/>
          <a:srcRect/>
          <a:stretch>
            <a:fillRect/>
          </a:stretch>
        </p:blipFill>
        <p:spPr>
          <a:xfrm>
            <a:off x="6096000" y="762000"/>
            <a:ext cx="504825" cy="1066800"/>
          </a:xfrm>
          <a:noFill/>
          <a:ln/>
        </p:spPr>
      </p:pic>
      <p:pic>
        <p:nvPicPr>
          <p:cNvPr id="220165" name="Picture 5" descr="Green Signal Light"/>
          <p:cNvPicPr>
            <a:picLocks noChangeAspect="1" noChangeArrowheads="1"/>
          </p:cNvPicPr>
          <p:nvPr/>
        </p:nvPicPr>
        <p:blipFill>
          <a:blip r:embed="rId6" cstate="print"/>
          <a:srcRect/>
          <a:stretch>
            <a:fillRect/>
          </a:stretch>
        </p:blipFill>
        <p:spPr bwMode="auto">
          <a:xfrm>
            <a:off x="228600" y="762000"/>
            <a:ext cx="504825" cy="1066800"/>
          </a:xfrm>
          <a:prstGeom prst="rect">
            <a:avLst/>
          </a:prstGeom>
          <a:noFill/>
        </p:spPr>
      </p:pic>
      <p:sp>
        <p:nvSpPr>
          <p:cNvPr id="220166" name="Rectangle 6"/>
          <p:cNvSpPr>
            <a:spLocks noChangeArrowheads="1"/>
          </p:cNvSpPr>
          <p:nvPr/>
        </p:nvSpPr>
        <p:spPr bwMode="auto">
          <a:xfrm>
            <a:off x="762000" y="822325"/>
            <a:ext cx="2362200" cy="519113"/>
          </a:xfrm>
          <a:prstGeom prst="rect">
            <a:avLst/>
          </a:prstGeom>
          <a:noFill/>
          <a:ln w="9525">
            <a:noFill/>
            <a:miter lim="800000"/>
            <a:headEnd/>
            <a:tailEnd/>
          </a:ln>
          <a:effectLst/>
        </p:spPr>
        <p:txBody>
          <a:bodyPr anchor="ctr">
            <a:spAutoFit/>
          </a:bodyPr>
          <a:lstStyle/>
          <a:p>
            <a:r>
              <a:rPr lang="en-US" sz="1600" dirty="0"/>
              <a:t>Cars and bicyclists go</a:t>
            </a:r>
            <a:r>
              <a:rPr lang="en-US" sz="1600" b="0" dirty="0"/>
              <a:t>. </a:t>
            </a:r>
            <a:endParaRPr lang="en-US" sz="1600" dirty="0">
              <a:solidFill>
                <a:srgbClr val="FF0000"/>
              </a:solidFill>
            </a:endParaRPr>
          </a:p>
          <a:p>
            <a:endParaRPr lang="en-US" b="0" dirty="0"/>
          </a:p>
        </p:txBody>
      </p:sp>
      <p:sp>
        <p:nvSpPr>
          <p:cNvPr id="220167" name="Rectangle 7"/>
          <p:cNvSpPr>
            <a:spLocks noChangeArrowheads="1"/>
          </p:cNvSpPr>
          <p:nvPr/>
        </p:nvSpPr>
        <p:spPr bwMode="auto">
          <a:xfrm>
            <a:off x="3810000" y="866775"/>
            <a:ext cx="2362200" cy="581025"/>
          </a:xfrm>
          <a:prstGeom prst="rect">
            <a:avLst/>
          </a:prstGeom>
          <a:noFill/>
          <a:ln w="9525">
            <a:noFill/>
            <a:miter lim="800000"/>
            <a:headEnd/>
            <a:tailEnd/>
          </a:ln>
          <a:effectLst/>
        </p:spPr>
        <p:txBody>
          <a:bodyPr anchor="ctr">
            <a:spAutoFit/>
          </a:bodyPr>
          <a:lstStyle/>
          <a:p>
            <a:r>
              <a:rPr lang="en-US" sz="1600" dirty="0"/>
              <a:t>Slow down and prepare to stop</a:t>
            </a:r>
            <a:r>
              <a:rPr lang="en-US" b="0" dirty="0"/>
              <a:t>. </a:t>
            </a:r>
            <a:endParaRPr lang="en-US" dirty="0"/>
          </a:p>
        </p:txBody>
      </p:sp>
      <p:sp>
        <p:nvSpPr>
          <p:cNvPr id="220168" name="Rectangle 8"/>
          <p:cNvSpPr>
            <a:spLocks noChangeArrowheads="1"/>
          </p:cNvSpPr>
          <p:nvPr/>
        </p:nvSpPr>
        <p:spPr bwMode="auto">
          <a:xfrm>
            <a:off x="6629400" y="990600"/>
            <a:ext cx="2362200" cy="336550"/>
          </a:xfrm>
          <a:prstGeom prst="rect">
            <a:avLst/>
          </a:prstGeom>
          <a:noFill/>
          <a:ln w="9525">
            <a:noFill/>
            <a:miter lim="800000"/>
            <a:headEnd/>
            <a:tailEnd/>
          </a:ln>
          <a:effectLst/>
        </p:spPr>
        <p:txBody>
          <a:bodyPr anchor="ctr">
            <a:spAutoFit/>
          </a:bodyPr>
          <a:lstStyle/>
          <a:p>
            <a:r>
              <a:rPr lang="en-US" sz="1600" dirty="0">
                <a:solidFill>
                  <a:srgbClr val="FF0000"/>
                </a:solidFill>
              </a:rPr>
              <a:t>Cars and bicyclists stop.</a:t>
            </a:r>
            <a:r>
              <a:rPr lang="en-US" sz="1600" dirty="0"/>
              <a:t> </a:t>
            </a:r>
          </a:p>
        </p:txBody>
      </p:sp>
      <p:pic>
        <p:nvPicPr>
          <p:cNvPr id="220169" name="Picture 9" descr="Walk Crossing Signal"/>
          <p:cNvPicPr>
            <a:picLocks noChangeAspect="1" noChangeArrowheads="1"/>
          </p:cNvPicPr>
          <p:nvPr/>
        </p:nvPicPr>
        <p:blipFill>
          <a:blip r:embed="rId7" cstate="print"/>
          <a:srcRect/>
          <a:stretch>
            <a:fillRect/>
          </a:stretch>
        </p:blipFill>
        <p:spPr bwMode="auto">
          <a:xfrm>
            <a:off x="228600" y="2438400"/>
            <a:ext cx="923925" cy="781050"/>
          </a:xfrm>
          <a:prstGeom prst="rect">
            <a:avLst/>
          </a:prstGeom>
          <a:noFill/>
        </p:spPr>
      </p:pic>
      <p:pic>
        <p:nvPicPr>
          <p:cNvPr id="220170" name="Picture 10" descr="Walk Crossing Signal"/>
          <p:cNvPicPr>
            <a:picLocks noChangeAspect="1" noChangeArrowheads="1"/>
          </p:cNvPicPr>
          <p:nvPr/>
        </p:nvPicPr>
        <p:blipFill>
          <a:blip r:embed="rId8" cstate="print"/>
          <a:srcRect/>
          <a:stretch>
            <a:fillRect/>
          </a:stretch>
        </p:blipFill>
        <p:spPr bwMode="auto">
          <a:xfrm>
            <a:off x="1371600" y="2438400"/>
            <a:ext cx="914400" cy="742950"/>
          </a:xfrm>
          <a:prstGeom prst="rect">
            <a:avLst/>
          </a:prstGeom>
          <a:noFill/>
        </p:spPr>
      </p:pic>
      <p:sp>
        <p:nvSpPr>
          <p:cNvPr id="220171" name="Rectangle 11"/>
          <p:cNvSpPr>
            <a:spLocks noChangeArrowheads="1"/>
          </p:cNvSpPr>
          <p:nvPr/>
        </p:nvSpPr>
        <p:spPr bwMode="auto">
          <a:xfrm>
            <a:off x="2425700" y="2725738"/>
            <a:ext cx="6718300" cy="366712"/>
          </a:xfrm>
          <a:prstGeom prst="rect">
            <a:avLst/>
          </a:prstGeom>
          <a:noFill/>
          <a:ln w="9525">
            <a:noFill/>
            <a:miter lim="800000"/>
            <a:headEnd/>
            <a:tailEnd/>
          </a:ln>
          <a:effectLst/>
        </p:spPr>
        <p:txBody>
          <a:bodyPr anchor="ctr">
            <a:spAutoFit/>
          </a:bodyPr>
          <a:lstStyle/>
          <a:p>
            <a:r>
              <a:rPr lang="en-US" sz="1800" dirty="0"/>
              <a:t>Pedestrians and bikers walking their bicycle can cross the street</a:t>
            </a:r>
            <a:r>
              <a:rPr lang="en-US" sz="1400" b="0" dirty="0"/>
              <a:t>. </a:t>
            </a:r>
          </a:p>
        </p:txBody>
      </p:sp>
      <p:pic>
        <p:nvPicPr>
          <p:cNvPr id="220172" name="Picture 12" descr="Animated Eyes - look left, right &amp; left again"/>
          <p:cNvPicPr>
            <a:picLocks noChangeAspect="1" noChangeArrowheads="1" noCrop="1"/>
          </p:cNvPicPr>
          <p:nvPr/>
        </p:nvPicPr>
        <p:blipFill>
          <a:blip r:embed="rId9" cstate="print"/>
          <a:srcRect/>
          <a:stretch>
            <a:fillRect/>
          </a:stretch>
        </p:blipFill>
        <p:spPr bwMode="auto">
          <a:xfrm>
            <a:off x="-3375025" y="3246438"/>
            <a:ext cx="2686050" cy="333375"/>
          </a:xfrm>
          <a:prstGeom prst="rect">
            <a:avLst/>
          </a:prstGeom>
          <a:noFill/>
        </p:spPr>
      </p:pic>
      <p:pic>
        <p:nvPicPr>
          <p:cNvPr id="220173" name="Picture 13" descr="Animated Eyes - look left, right &amp; left again"/>
          <p:cNvPicPr>
            <a:picLocks noChangeAspect="1" noChangeArrowheads="1" noCrop="1"/>
          </p:cNvPicPr>
          <p:nvPr/>
        </p:nvPicPr>
        <p:blipFill>
          <a:blip r:embed="rId9" cstate="print"/>
          <a:srcRect/>
          <a:stretch>
            <a:fillRect/>
          </a:stretch>
        </p:blipFill>
        <p:spPr bwMode="auto">
          <a:xfrm>
            <a:off x="-3375025" y="3246438"/>
            <a:ext cx="2686050" cy="333375"/>
          </a:xfrm>
          <a:prstGeom prst="rect">
            <a:avLst/>
          </a:prstGeom>
          <a:noFill/>
        </p:spPr>
      </p:pic>
      <p:pic>
        <p:nvPicPr>
          <p:cNvPr id="220174" name="Picture 14" descr="Don't Walk Crossing Signal"/>
          <p:cNvPicPr>
            <a:picLocks noChangeAspect="1" noChangeArrowheads="1"/>
          </p:cNvPicPr>
          <p:nvPr/>
        </p:nvPicPr>
        <p:blipFill>
          <a:blip r:embed="rId10" cstate="print"/>
          <a:srcRect/>
          <a:stretch>
            <a:fillRect/>
          </a:stretch>
        </p:blipFill>
        <p:spPr bwMode="auto">
          <a:xfrm>
            <a:off x="228600" y="3352800"/>
            <a:ext cx="923925" cy="781050"/>
          </a:xfrm>
          <a:prstGeom prst="rect">
            <a:avLst/>
          </a:prstGeom>
          <a:noFill/>
        </p:spPr>
      </p:pic>
      <p:pic>
        <p:nvPicPr>
          <p:cNvPr id="220175" name="Picture 15" descr="Don't Walk Crossing Signal"/>
          <p:cNvPicPr>
            <a:picLocks noChangeAspect="1" noChangeArrowheads="1"/>
          </p:cNvPicPr>
          <p:nvPr/>
        </p:nvPicPr>
        <p:blipFill>
          <a:blip r:embed="rId11" cstate="print"/>
          <a:srcRect/>
          <a:stretch>
            <a:fillRect/>
          </a:stretch>
        </p:blipFill>
        <p:spPr bwMode="auto">
          <a:xfrm>
            <a:off x="1371600" y="3352800"/>
            <a:ext cx="904875" cy="733425"/>
          </a:xfrm>
          <a:prstGeom prst="rect">
            <a:avLst/>
          </a:prstGeom>
          <a:noFill/>
        </p:spPr>
      </p:pic>
      <p:sp>
        <p:nvSpPr>
          <p:cNvPr id="220176" name="Rectangle 16"/>
          <p:cNvSpPr>
            <a:spLocks noChangeArrowheads="1"/>
          </p:cNvSpPr>
          <p:nvPr/>
        </p:nvSpPr>
        <p:spPr bwMode="auto">
          <a:xfrm>
            <a:off x="2438400" y="3398838"/>
            <a:ext cx="6553200" cy="701675"/>
          </a:xfrm>
          <a:prstGeom prst="rect">
            <a:avLst/>
          </a:prstGeom>
          <a:noFill/>
          <a:ln w="9525">
            <a:noFill/>
            <a:miter lim="800000"/>
            <a:headEnd/>
            <a:tailEnd/>
          </a:ln>
          <a:effectLst/>
        </p:spPr>
        <p:txBody>
          <a:bodyPr anchor="ctr">
            <a:spAutoFit/>
          </a:bodyPr>
          <a:lstStyle/>
          <a:p>
            <a:r>
              <a:rPr lang="en-US" sz="2400" dirty="0">
                <a:solidFill>
                  <a:srgbClr val="FF0000"/>
                </a:solidFill>
              </a:rPr>
              <a:t>Use caution.</a:t>
            </a:r>
          </a:p>
          <a:p>
            <a:r>
              <a:rPr lang="en-US" sz="1600" dirty="0"/>
              <a:t>If you are in the street, finish crossing the street. </a:t>
            </a:r>
          </a:p>
        </p:txBody>
      </p:sp>
      <p:pic>
        <p:nvPicPr>
          <p:cNvPr id="220177" name="Picture 17" descr="Stop Sign"/>
          <p:cNvPicPr>
            <a:picLocks noChangeAspect="1" noChangeArrowheads="1"/>
          </p:cNvPicPr>
          <p:nvPr/>
        </p:nvPicPr>
        <p:blipFill>
          <a:blip r:embed="rId12" cstate="print"/>
          <a:srcRect/>
          <a:stretch>
            <a:fillRect/>
          </a:stretch>
        </p:blipFill>
        <p:spPr bwMode="auto">
          <a:xfrm>
            <a:off x="838200" y="4419600"/>
            <a:ext cx="914400" cy="923925"/>
          </a:xfrm>
          <a:prstGeom prst="rect">
            <a:avLst/>
          </a:prstGeom>
          <a:noFill/>
        </p:spPr>
      </p:pic>
      <p:sp>
        <p:nvSpPr>
          <p:cNvPr id="220178" name="Rectangle 18"/>
          <p:cNvSpPr>
            <a:spLocks noChangeArrowheads="1"/>
          </p:cNvSpPr>
          <p:nvPr/>
        </p:nvSpPr>
        <p:spPr bwMode="auto">
          <a:xfrm>
            <a:off x="2286000" y="4527550"/>
            <a:ext cx="6858000" cy="457200"/>
          </a:xfrm>
          <a:prstGeom prst="rect">
            <a:avLst/>
          </a:prstGeom>
          <a:noFill/>
          <a:ln w="9525">
            <a:noFill/>
            <a:miter lim="800000"/>
            <a:headEnd/>
            <a:tailEnd/>
          </a:ln>
          <a:effectLst/>
        </p:spPr>
        <p:txBody>
          <a:bodyPr anchor="ctr">
            <a:spAutoFit/>
          </a:bodyPr>
          <a:lstStyle/>
          <a:p>
            <a:r>
              <a:rPr lang="en-US" sz="2400" dirty="0">
                <a:solidFill>
                  <a:srgbClr val="FF0000"/>
                </a:solidFill>
              </a:rPr>
              <a:t>You must come to a complete stop at a STOP sign.</a:t>
            </a:r>
            <a:r>
              <a:rPr lang="en-US" sz="2000" b="0" dirty="0"/>
              <a:t> </a:t>
            </a:r>
            <a:endParaRPr lang="en-US" sz="2000" dirty="0"/>
          </a:p>
        </p:txBody>
      </p:sp>
      <p:pic>
        <p:nvPicPr>
          <p:cNvPr id="220179" name="Picture 19" descr="Yield Sign"/>
          <p:cNvPicPr>
            <a:picLocks noGrp="1" noChangeAspect="1" noChangeArrowheads="1"/>
          </p:cNvPicPr>
          <p:nvPr>
            <p:ph sz="half" idx="1"/>
          </p:nvPr>
        </p:nvPicPr>
        <p:blipFill>
          <a:blip r:embed="rId13" cstate="print"/>
          <a:srcRect/>
          <a:stretch>
            <a:fillRect/>
          </a:stretch>
        </p:blipFill>
        <p:spPr>
          <a:xfrm>
            <a:off x="533400" y="5791200"/>
            <a:ext cx="914400" cy="800100"/>
          </a:xfrm>
          <a:noFill/>
          <a:ln/>
        </p:spPr>
      </p:pic>
      <p:sp>
        <p:nvSpPr>
          <p:cNvPr id="220180" name="Rectangle 20"/>
          <p:cNvSpPr>
            <a:spLocks noChangeArrowheads="1"/>
          </p:cNvSpPr>
          <p:nvPr/>
        </p:nvSpPr>
        <p:spPr bwMode="auto">
          <a:xfrm>
            <a:off x="1752600" y="5427663"/>
            <a:ext cx="7173913" cy="1190625"/>
          </a:xfrm>
          <a:prstGeom prst="rect">
            <a:avLst/>
          </a:prstGeom>
          <a:noFill/>
          <a:ln w="9525">
            <a:noFill/>
            <a:miter lim="800000"/>
            <a:headEnd/>
            <a:tailEnd/>
          </a:ln>
          <a:effectLst/>
        </p:spPr>
        <p:txBody>
          <a:bodyPr wrap="none" anchor="ctr">
            <a:spAutoFit/>
          </a:bodyPr>
          <a:lstStyle/>
          <a:p>
            <a:r>
              <a:rPr lang="en-US" sz="2400" dirty="0">
                <a:solidFill>
                  <a:srgbClr val="FF0000"/>
                </a:solidFill>
              </a:rPr>
              <a:t>Slow down and be ready to stop.</a:t>
            </a:r>
          </a:p>
          <a:p>
            <a:r>
              <a:rPr lang="en-US" sz="1600" dirty="0"/>
              <a:t>If there are pedestrians or vehicles in or nearing the intersection, you must stop. </a:t>
            </a:r>
          </a:p>
          <a:p>
            <a:r>
              <a:rPr lang="en-US" sz="1600" dirty="0"/>
              <a:t>If there is no traffic in or nearing the intersection and it is safe, </a:t>
            </a:r>
          </a:p>
          <a:p>
            <a:r>
              <a:rPr lang="en-US" sz="1600" dirty="0"/>
              <a:t>you may go through.</a:t>
            </a:r>
            <a:r>
              <a:rPr lang="en-US" dirty="0"/>
              <a:t> </a:t>
            </a:r>
            <a:endParaRPr lang="en-US" sz="2400" b="0" dirty="0"/>
          </a:p>
        </p:txBody>
      </p:sp>
      <p:pic>
        <p:nvPicPr>
          <p:cNvPr id="27" name="~PP2168.WAV">
            <a:hlinkClick r:id="" action="ppaction://media"/>
          </p:cNvPr>
          <p:cNvPicPr>
            <a:picLocks noRot="1" noChangeAspect="1"/>
          </p:cNvPicPr>
          <p:nvPr>
            <a:wavAudioFile r:embed="rId1" name="~PP2168.WAV"/>
          </p:nvPr>
        </p:nvPicPr>
        <p:blipFill>
          <a:blip r:embed="rId14" cstate="print"/>
          <a:stretch>
            <a:fillRect/>
          </a:stretch>
        </p:blipFill>
        <p:spPr>
          <a:xfrm>
            <a:off x="8716963" y="6430963"/>
            <a:ext cx="304800" cy="304800"/>
          </a:xfrm>
          <a:prstGeom prst="rect">
            <a:avLst/>
          </a:prstGeom>
        </p:spPr>
      </p:pic>
    </p:spTree>
  </p:cSld>
  <p:clrMapOvr>
    <a:masterClrMapping/>
  </p:clrMapOvr>
  <p:transition spd="med" advClick="0" advTm="3896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3000" fill="hold"/>
                                        <p:tgtEl>
                                          <p:spTgt spid="220177"/>
                                        </p:tgtEl>
                                      </p:cBhvr>
                                      <p:by x="150000" y="150000"/>
                                    </p:animScale>
                                  </p:childTnLst>
                                </p:cTn>
                              </p:par>
                            </p:childTnLst>
                          </p:cTn>
                        </p:par>
                        <p:par>
                          <p:cTn id="10" fill="hold">
                            <p:stCondLst>
                              <p:cond delay="3000"/>
                            </p:stCondLst>
                            <p:childTnLst>
                              <p:par>
                                <p:cTn id="11" presetID="2" presetClass="entr" presetSubtype="2" fill="hold" grpId="0" nodeType="afterEffect">
                                  <p:stCondLst>
                                    <p:cond delay="0"/>
                                  </p:stCondLst>
                                  <p:childTnLst>
                                    <p:set>
                                      <p:cBhvr>
                                        <p:cTn id="12" dur="1" fill="hold">
                                          <p:stCondLst>
                                            <p:cond delay="0"/>
                                          </p:stCondLst>
                                        </p:cTn>
                                        <p:tgtEl>
                                          <p:spTgt spid="220178"/>
                                        </p:tgtEl>
                                        <p:attrNameLst>
                                          <p:attrName>style.visibility</p:attrName>
                                        </p:attrNameLst>
                                      </p:cBhvr>
                                      <p:to>
                                        <p:strVal val="visible"/>
                                      </p:to>
                                    </p:set>
                                    <p:anim calcmode="lin" valueType="num">
                                      <p:cBhvr additive="base">
                                        <p:cTn id="13" dur="5000" fill="hold"/>
                                        <p:tgtEl>
                                          <p:spTgt spid="220178"/>
                                        </p:tgtEl>
                                        <p:attrNameLst>
                                          <p:attrName>ppt_x</p:attrName>
                                        </p:attrNameLst>
                                      </p:cBhvr>
                                      <p:tavLst>
                                        <p:tav tm="0">
                                          <p:val>
                                            <p:strVal val="1+#ppt_w/2"/>
                                          </p:val>
                                        </p:tav>
                                        <p:tav tm="100000">
                                          <p:val>
                                            <p:strVal val="#ppt_x"/>
                                          </p:val>
                                        </p:tav>
                                      </p:tavLst>
                                    </p:anim>
                                    <p:anim calcmode="lin" valueType="num">
                                      <p:cBhvr additive="base">
                                        <p:cTn id="14" dur="5000" fill="hold"/>
                                        <p:tgtEl>
                                          <p:spTgt spid="220178"/>
                                        </p:tgtEl>
                                        <p:attrNameLst>
                                          <p:attrName>ppt_y</p:attrName>
                                        </p:attrNameLst>
                                      </p:cBhvr>
                                      <p:tavLst>
                                        <p:tav tm="0">
                                          <p:val>
                                            <p:strVal val="#ppt_y"/>
                                          </p:val>
                                        </p:tav>
                                        <p:tav tm="100000">
                                          <p:val>
                                            <p:strVal val="#ppt_y"/>
                                          </p:val>
                                        </p:tav>
                                      </p:tavLst>
                                    </p:anim>
                                  </p:childTnLst>
                                </p:cTn>
                              </p:par>
                            </p:childTnLst>
                          </p:cTn>
                        </p:par>
                        <p:par>
                          <p:cTn id="15" fill="hold">
                            <p:stCondLst>
                              <p:cond delay="8000"/>
                            </p:stCondLst>
                            <p:childTnLst>
                              <p:par>
                                <p:cTn id="16" presetID="6" presetClass="emph" presetSubtype="0" fill="hold" nodeType="afterEffect">
                                  <p:stCondLst>
                                    <p:cond delay="9500"/>
                                  </p:stCondLst>
                                  <p:childTnLst>
                                    <p:animScale>
                                      <p:cBhvr>
                                        <p:cTn id="17" dur="3000" fill="hold"/>
                                        <p:tgtEl>
                                          <p:spTgt spid="220179"/>
                                        </p:tgtEl>
                                      </p:cBhvr>
                                      <p:by x="150000" y="150000"/>
                                    </p:animScale>
                                  </p:childTnLst>
                                </p:cTn>
                              </p:par>
                            </p:childTnLst>
                          </p:cTn>
                        </p:par>
                        <p:par>
                          <p:cTn id="18" fill="hold">
                            <p:stCondLst>
                              <p:cond delay="20500"/>
                            </p:stCondLst>
                            <p:childTnLst>
                              <p:par>
                                <p:cTn id="19" presetID="2" presetClass="entr" presetSubtype="2" fill="hold" grpId="0" nodeType="afterEffect">
                                  <p:stCondLst>
                                    <p:cond delay="0"/>
                                  </p:stCondLst>
                                  <p:childTnLst>
                                    <p:set>
                                      <p:cBhvr>
                                        <p:cTn id="20" dur="1" fill="hold">
                                          <p:stCondLst>
                                            <p:cond delay="0"/>
                                          </p:stCondLst>
                                        </p:cTn>
                                        <p:tgtEl>
                                          <p:spTgt spid="220180"/>
                                        </p:tgtEl>
                                        <p:attrNameLst>
                                          <p:attrName>style.visibility</p:attrName>
                                        </p:attrNameLst>
                                      </p:cBhvr>
                                      <p:to>
                                        <p:strVal val="visible"/>
                                      </p:to>
                                    </p:set>
                                    <p:anim calcmode="lin" valueType="num">
                                      <p:cBhvr additive="base">
                                        <p:cTn id="21" dur="5000" fill="hold"/>
                                        <p:tgtEl>
                                          <p:spTgt spid="220180"/>
                                        </p:tgtEl>
                                        <p:attrNameLst>
                                          <p:attrName>ppt_x</p:attrName>
                                        </p:attrNameLst>
                                      </p:cBhvr>
                                      <p:tavLst>
                                        <p:tav tm="0">
                                          <p:val>
                                            <p:strVal val="1+#ppt_w/2"/>
                                          </p:val>
                                        </p:tav>
                                        <p:tav tm="100000">
                                          <p:val>
                                            <p:strVal val="#ppt_x"/>
                                          </p:val>
                                        </p:tav>
                                      </p:tavLst>
                                    </p:anim>
                                    <p:anim calcmode="lin" valueType="num">
                                      <p:cBhvr additive="base">
                                        <p:cTn id="22" dur="5000" fill="hold"/>
                                        <p:tgtEl>
                                          <p:spTgt spid="2201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27"/>
                </p:tgtEl>
              </p:cMediaNode>
            </p:audio>
          </p:childTnLst>
        </p:cTn>
      </p:par>
    </p:tnLst>
    <p:bldLst>
      <p:bldP spid="220178" grpId="0"/>
      <p:bldP spid="22018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7"/>
          <p:cNvSpPr>
            <a:spLocks noGrp="1"/>
          </p:cNvSpPr>
          <p:nvPr>
            <p:ph type="sldNum" sz="quarter" idx="12"/>
          </p:nvPr>
        </p:nvSpPr>
        <p:spPr/>
        <p:txBody>
          <a:bodyPr/>
          <a:lstStyle/>
          <a:p>
            <a:fld id="{4D6A733E-5C32-4396-9857-4F6C9EDDE2E6}" type="slidenum">
              <a:rPr lang="en-US"/>
              <a:pPr/>
              <a:t>16</a:t>
            </a:fld>
            <a:endParaRPr lang="en-US" dirty="0"/>
          </a:p>
        </p:txBody>
      </p:sp>
      <p:sp>
        <p:nvSpPr>
          <p:cNvPr id="129026" name="Rectangle 2"/>
          <p:cNvSpPr>
            <a:spLocks noGrp="1" noChangeArrowheads="1"/>
          </p:cNvSpPr>
          <p:nvPr>
            <p:ph type="title"/>
          </p:nvPr>
        </p:nvSpPr>
        <p:spPr>
          <a:xfrm>
            <a:off x="685800" y="228600"/>
            <a:ext cx="7772400" cy="762000"/>
          </a:xfrm>
        </p:spPr>
        <p:txBody>
          <a:bodyPr/>
          <a:lstStyle/>
          <a:p>
            <a:r>
              <a:rPr lang="en-US" dirty="0">
                <a:solidFill>
                  <a:srgbClr val="CC0000"/>
                </a:solidFill>
                <a:effectLst>
                  <a:outerShdw blurRad="38100" dist="38100" dir="2700000" algn="tl">
                    <a:srgbClr val="C0C0C0"/>
                  </a:outerShdw>
                </a:effectLst>
              </a:rPr>
              <a:t>Sidewalks</a:t>
            </a:r>
          </a:p>
        </p:txBody>
      </p:sp>
      <p:sp>
        <p:nvSpPr>
          <p:cNvPr id="129028" name="Rectangle 4"/>
          <p:cNvSpPr>
            <a:spLocks noChangeArrowheads="1"/>
          </p:cNvSpPr>
          <p:nvPr/>
        </p:nvSpPr>
        <p:spPr bwMode="auto">
          <a:xfrm>
            <a:off x="4724400" y="1981200"/>
            <a:ext cx="3810000" cy="4114800"/>
          </a:xfrm>
          <a:prstGeom prst="rect">
            <a:avLst/>
          </a:prstGeom>
          <a:noFill/>
          <a:ln w="9525">
            <a:noFill/>
            <a:miter lim="800000"/>
            <a:headEnd/>
            <a:tailEnd/>
          </a:ln>
          <a:effectLst/>
        </p:spPr>
        <p:txBody>
          <a:bodyPr/>
          <a:lstStyle/>
          <a:p>
            <a:pPr marL="342900" indent="-342900">
              <a:spcBef>
                <a:spcPct val="20000"/>
              </a:spcBef>
              <a:buFontTx/>
              <a:buChar char="•"/>
            </a:pPr>
            <a:endParaRPr lang="en-US" sz="3200" b="0" dirty="0"/>
          </a:p>
          <a:p>
            <a:pPr marL="342900" indent="-342900">
              <a:spcBef>
                <a:spcPct val="20000"/>
              </a:spcBef>
              <a:buFontTx/>
              <a:buChar char="•"/>
            </a:pPr>
            <a:endParaRPr lang="en-US" sz="3200" b="0" dirty="0"/>
          </a:p>
          <a:p>
            <a:pPr marL="342900" indent="-342900">
              <a:spcBef>
                <a:spcPct val="20000"/>
              </a:spcBef>
              <a:buFontTx/>
              <a:buChar char="•"/>
            </a:pPr>
            <a:endParaRPr lang="en-US" sz="3200" b="0" dirty="0"/>
          </a:p>
        </p:txBody>
      </p:sp>
      <p:pic>
        <p:nvPicPr>
          <p:cNvPr id="129032" name="Picture 8" descr="IMGP1520"/>
          <p:cNvPicPr>
            <a:picLocks noGrp="1" noChangeAspect="1" noChangeArrowheads="1"/>
          </p:cNvPicPr>
          <p:nvPr>
            <p:ph sz="quarter" idx="3"/>
          </p:nvPr>
        </p:nvPicPr>
        <p:blipFill>
          <a:blip r:embed="rId4" cstate="print"/>
          <a:srcRect/>
          <a:stretch>
            <a:fillRect/>
          </a:stretch>
        </p:blipFill>
        <p:spPr>
          <a:xfrm>
            <a:off x="3581400" y="4343400"/>
            <a:ext cx="2641600" cy="1981200"/>
          </a:xfrm>
          <a:noFill/>
          <a:ln/>
        </p:spPr>
      </p:pic>
      <p:pic>
        <p:nvPicPr>
          <p:cNvPr id="129039" name="Picture 15" descr="IMGP1524-MainStreet"/>
          <p:cNvPicPr>
            <a:picLocks noChangeAspect="1" noChangeArrowheads="1"/>
          </p:cNvPicPr>
          <p:nvPr/>
        </p:nvPicPr>
        <p:blipFill>
          <a:blip r:embed="rId5" cstate="print"/>
          <a:srcRect/>
          <a:stretch>
            <a:fillRect/>
          </a:stretch>
        </p:blipFill>
        <p:spPr bwMode="auto">
          <a:xfrm>
            <a:off x="4419600" y="1219200"/>
            <a:ext cx="3886200" cy="2914650"/>
          </a:xfrm>
          <a:prstGeom prst="rect">
            <a:avLst/>
          </a:prstGeom>
          <a:noFill/>
        </p:spPr>
      </p:pic>
      <p:pic>
        <p:nvPicPr>
          <p:cNvPr id="129040" name="Picture 16" descr="IMGP1522"/>
          <p:cNvPicPr>
            <a:picLocks noChangeAspect="1" noChangeArrowheads="1"/>
          </p:cNvPicPr>
          <p:nvPr/>
        </p:nvPicPr>
        <p:blipFill>
          <a:blip r:embed="rId6" cstate="print"/>
          <a:srcRect/>
          <a:stretch>
            <a:fillRect/>
          </a:stretch>
        </p:blipFill>
        <p:spPr bwMode="auto">
          <a:xfrm>
            <a:off x="6324600" y="4343400"/>
            <a:ext cx="2590800" cy="1943100"/>
          </a:xfrm>
          <a:prstGeom prst="rect">
            <a:avLst/>
          </a:prstGeom>
          <a:noFill/>
        </p:spPr>
      </p:pic>
      <p:sp>
        <p:nvSpPr>
          <p:cNvPr id="129042" name="Rectangle 18"/>
          <p:cNvSpPr>
            <a:spLocks noChangeArrowheads="1"/>
          </p:cNvSpPr>
          <p:nvPr/>
        </p:nvSpPr>
        <p:spPr bwMode="auto">
          <a:xfrm>
            <a:off x="4953000" y="3200400"/>
            <a:ext cx="3124200" cy="457200"/>
          </a:xfrm>
          <a:prstGeom prst="rect">
            <a:avLst/>
          </a:prstGeom>
          <a:solidFill>
            <a:srgbClr val="FFFF99"/>
          </a:solidFill>
          <a:ln w="9525">
            <a:solidFill>
              <a:schemeClr val="tx1"/>
            </a:solidFill>
            <a:miter lim="800000"/>
            <a:headEnd/>
            <a:tailEnd/>
          </a:ln>
          <a:effectLst/>
        </p:spPr>
        <p:txBody>
          <a:bodyPr wrap="none" anchor="ctr"/>
          <a:lstStyle/>
          <a:p>
            <a:pPr algn="ctr"/>
            <a:r>
              <a:rPr lang="en-US" sz="1000" dirty="0">
                <a:solidFill>
                  <a:srgbClr val="FF0000"/>
                </a:solidFill>
              </a:rPr>
              <a:t>Do not drive your bicycle on Sidewalks on Main Street</a:t>
            </a:r>
          </a:p>
        </p:txBody>
      </p:sp>
      <p:sp>
        <p:nvSpPr>
          <p:cNvPr id="129045" name="Text Box 21"/>
          <p:cNvSpPr txBox="1">
            <a:spLocks noChangeArrowheads="1"/>
          </p:cNvSpPr>
          <p:nvPr/>
        </p:nvSpPr>
        <p:spPr bwMode="auto">
          <a:xfrm>
            <a:off x="4267200" y="5867400"/>
            <a:ext cx="422275" cy="274638"/>
          </a:xfrm>
          <a:prstGeom prst="rect">
            <a:avLst/>
          </a:prstGeom>
          <a:solidFill>
            <a:srgbClr val="FFFF99"/>
          </a:solidFill>
          <a:ln w="9525">
            <a:noFill/>
            <a:miter lim="800000"/>
            <a:headEnd/>
            <a:tailEnd/>
          </a:ln>
          <a:effectLst/>
        </p:spPr>
        <p:txBody>
          <a:bodyPr wrap="none">
            <a:spAutoFit/>
          </a:bodyPr>
          <a:lstStyle/>
          <a:p>
            <a:r>
              <a:rPr lang="en-US" dirty="0">
                <a:solidFill>
                  <a:srgbClr val="009900"/>
                </a:solidFill>
              </a:rPr>
              <a:t>OK</a:t>
            </a:r>
          </a:p>
        </p:txBody>
      </p:sp>
      <p:sp>
        <p:nvSpPr>
          <p:cNvPr id="129047" name="Text Box 23"/>
          <p:cNvSpPr txBox="1">
            <a:spLocks noChangeArrowheads="1"/>
          </p:cNvSpPr>
          <p:nvPr/>
        </p:nvSpPr>
        <p:spPr bwMode="auto">
          <a:xfrm>
            <a:off x="7467600" y="5867400"/>
            <a:ext cx="422275" cy="274638"/>
          </a:xfrm>
          <a:prstGeom prst="rect">
            <a:avLst/>
          </a:prstGeom>
          <a:solidFill>
            <a:srgbClr val="FFFF99"/>
          </a:solidFill>
          <a:ln w="9525">
            <a:noFill/>
            <a:miter lim="800000"/>
            <a:headEnd/>
            <a:tailEnd/>
          </a:ln>
          <a:effectLst/>
        </p:spPr>
        <p:txBody>
          <a:bodyPr wrap="none">
            <a:spAutoFit/>
          </a:bodyPr>
          <a:lstStyle/>
          <a:p>
            <a:r>
              <a:rPr lang="en-US" dirty="0">
                <a:solidFill>
                  <a:srgbClr val="009900"/>
                </a:solidFill>
              </a:rPr>
              <a:t>OK</a:t>
            </a:r>
          </a:p>
        </p:txBody>
      </p:sp>
      <p:sp>
        <p:nvSpPr>
          <p:cNvPr id="129049" name="Line 25"/>
          <p:cNvSpPr>
            <a:spLocks noChangeShapeType="1"/>
          </p:cNvSpPr>
          <p:nvPr/>
        </p:nvSpPr>
        <p:spPr bwMode="auto">
          <a:xfrm flipH="1">
            <a:off x="5105400" y="2590800"/>
            <a:ext cx="304800" cy="381000"/>
          </a:xfrm>
          <a:prstGeom prst="line">
            <a:avLst/>
          </a:prstGeom>
          <a:noFill/>
          <a:ln w="38100">
            <a:solidFill>
              <a:srgbClr val="FF3300"/>
            </a:solidFill>
            <a:round/>
            <a:headEnd/>
            <a:tailEnd/>
          </a:ln>
          <a:effectLst/>
        </p:spPr>
        <p:txBody>
          <a:bodyPr/>
          <a:lstStyle/>
          <a:p>
            <a:endParaRPr lang="en-US" dirty="0"/>
          </a:p>
        </p:txBody>
      </p:sp>
      <p:sp>
        <p:nvSpPr>
          <p:cNvPr id="129051" name="Line 27"/>
          <p:cNvSpPr>
            <a:spLocks noChangeShapeType="1"/>
          </p:cNvSpPr>
          <p:nvPr/>
        </p:nvSpPr>
        <p:spPr bwMode="auto">
          <a:xfrm flipH="1">
            <a:off x="7391400" y="2438400"/>
            <a:ext cx="304800" cy="381000"/>
          </a:xfrm>
          <a:prstGeom prst="line">
            <a:avLst/>
          </a:prstGeom>
          <a:noFill/>
          <a:ln w="38100">
            <a:solidFill>
              <a:srgbClr val="FF3300"/>
            </a:solidFill>
            <a:round/>
            <a:headEnd/>
            <a:tailEnd/>
          </a:ln>
          <a:effectLst/>
        </p:spPr>
        <p:txBody>
          <a:bodyPr/>
          <a:lstStyle/>
          <a:p>
            <a:endParaRPr lang="en-US" dirty="0"/>
          </a:p>
        </p:txBody>
      </p:sp>
      <p:sp>
        <p:nvSpPr>
          <p:cNvPr id="129052" name="Oval 28"/>
          <p:cNvSpPr>
            <a:spLocks noChangeArrowheads="1"/>
          </p:cNvSpPr>
          <p:nvPr/>
        </p:nvSpPr>
        <p:spPr bwMode="auto">
          <a:xfrm>
            <a:off x="5029200" y="2590800"/>
            <a:ext cx="457200" cy="381000"/>
          </a:xfrm>
          <a:prstGeom prst="ellipse">
            <a:avLst/>
          </a:prstGeom>
          <a:noFill/>
          <a:ln w="28575">
            <a:solidFill>
              <a:srgbClr val="FF0000"/>
            </a:solidFill>
            <a:round/>
            <a:headEnd/>
            <a:tailEnd/>
          </a:ln>
          <a:effectLst/>
        </p:spPr>
        <p:txBody>
          <a:bodyPr wrap="none" anchor="ctr"/>
          <a:lstStyle/>
          <a:p>
            <a:endParaRPr lang="en-US" dirty="0"/>
          </a:p>
        </p:txBody>
      </p:sp>
      <p:sp>
        <p:nvSpPr>
          <p:cNvPr id="129053" name="Oval 29"/>
          <p:cNvSpPr>
            <a:spLocks noChangeArrowheads="1"/>
          </p:cNvSpPr>
          <p:nvPr/>
        </p:nvSpPr>
        <p:spPr bwMode="auto">
          <a:xfrm>
            <a:off x="7315200" y="2438400"/>
            <a:ext cx="457200" cy="381000"/>
          </a:xfrm>
          <a:prstGeom prst="ellipse">
            <a:avLst/>
          </a:prstGeom>
          <a:noFill/>
          <a:ln w="28575">
            <a:solidFill>
              <a:srgbClr val="FF0000"/>
            </a:solidFill>
            <a:round/>
            <a:headEnd/>
            <a:tailEnd/>
          </a:ln>
          <a:effectLst/>
        </p:spPr>
        <p:txBody>
          <a:bodyPr wrap="none" anchor="ctr"/>
          <a:lstStyle/>
          <a:p>
            <a:endParaRPr lang="en-US" dirty="0"/>
          </a:p>
        </p:txBody>
      </p:sp>
      <p:sp>
        <p:nvSpPr>
          <p:cNvPr id="129055" name="Rectangle 31"/>
          <p:cNvSpPr>
            <a:spLocks noChangeArrowheads="1"/>
          </p:cNvSpPr>
          <p:nvPr/>
        </p:nvSpPr>
        <p:spPr bwMode="auto">
          <a:xfrm>
            <a:off x="228600" y="1676400"/>
            <a:ext cx="3962400" cy="1373188"/>
          </a:xfrm>
          <a:prstGeom prst="rect">
            <a:avLst/>
          </a:prstGeom>
          <a:noFill/>
          <a:ln w="9525">
            <a:noFill/>
            <a:miter lim="800000"/>
            <a:headEnd/>
            <a:tailEnd/>
          </a:ln>
          <a:effectLst/>
        </p:spPr>
        <p:txBody>
          <a:bodyPr>
            <a:spAutoFit/>
          </a:bodyPr>
          <a:lstStyle/>
          <a:p>
            <a:r>
              <a:rPr lang="en-US" sz="2800" dirty="0">
                <a:solidFill>
                  <a:srgbClr val="FF0000"/>
                </a:solidFill>
              </a:rPr>
              <a:t>Do not drive your bicycle on the sidewalk on Main Street.</a:t>
            </a:r>
          </a:p>
        </p:txBody>
      </p:sp>
      <p:sp>
        <p:nvSpPr>
          <p:cNvPr id="129056" name="Rectangle 32"/>
          <p:cNvSpPr>
            <a:spLocks noChangeArrowheads="1"/>
          </p:cNvSpPr>
          <p:nvPr/>
        </p:nvSpPr>
        <p:spPr bwMode="auto">
          <a:xfrm>
            <a:off x="152400" y="4724400"/>
            <a:ext cx="3200400" cy="1552575"/>
          </a:xfrm>
          <a:prstGeom prst="rect">
            <a:avLst/>
          </a:prstGeom>
          <a:noFill/>
          <a:ln w="9525">
            <a:noFill/>
            <a:miter lim="800000"/>
            <a:headEnd/>
            <a:tailEnd/>
          </a:ln>
          <a:effectLst/>
        </p:spPr>
        <p:txBody>
          <a:bodyPr>
            <a:spAutoFit/>
          </a:bodyPr>
          <a:lstStyle/>
          <a:p>
            <a:r>
              <a:rPr lang="en-US" sz="2400" dirty="0">
                <a:solidFill>
                  <a:srgbClr val="009900"/>
                </a:solidFill>
              </a:rPr>
              <a:t>You may only drive your bicycle on sidewalks outside business districts</a:t>
            </a:r>
          </a:p>
        </p:txBody>
      </p:sp>
      <p:pic>
        <p:nvPicPr>
          <p:cNvPr id="18" name="~PP3775.WAV">
            <a:hlinkClick r:id="" action="ppaction://media"/>
          </p:cNvPr>
          <p:cNvPicPr>
            <a:picLocks noRot="1" noChangeAspect="1"/>
          </p:cNvPicPr>
          <p:nvPr>
            <a:wavAudioFile r:embed="rId1" name="~PP3775.WAV"/>
          </p:nvPr>
        </p:nvPicPr>
        <p:blipFill>
          <a:blip r:embed="rId7" cstate="print"/>
          <a:stretch>
            <a:fillRect/>
          </a:stretch>
        </p:blipFill>
        <p:spPr>
          <a:xfrm>
            <a:off x="8716963" y="6430963"/>
            <a:ext cx="304800" cy="304800"/>
          </a:xfrm>
          <a:prstGeom prst="rect">
            <a:avLst/>
          </a:prstGeom>
        </p:spPr>
      </p:pic>
    </p:spTree>
  </p:cSld>
  <p:clrMapOvr>
    <a:masterClrMapping/>
  </p:clrMapOvr>
  <p:transition spd="med" advClick="0" advTm="4268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2" presetClass="entr" presetSubtype="4" fill="hold" grpId="0" nodeType="afterEffect">
                                  <p:stCondLst>
                                    <p:cond delay="27000"/>
                                  </p:stCondLst>
                                  <p:childTnLst>
                                    <p:set>
                                      <p:cBhvr>
                                        <p:cTn id="9" dur="1" fill="hold">
                                          <p:stCondLst>
                                            <p:cond delay="0"/>
                                          </p:stCondLst>
                                        </p:cTn>
                                        <p:tgtEl>
                                          <p:spTgt spid="129056"/>
                                        </p:tgtEl>
                                        <p:attrNameLst>
                                          <p:attrName>style.visibility</p:attrName>
                                        </p:attrNameLst>
                                      </p:cBhvr>
                                      <p:to>
                                        <p:strVal val="visible"/>
                                      </p:to>
                                    </p:set>
                                    <p:anim calcmode="lin" valueType="num">
                                      <p:cBhvr additive="base">
                                        <p:cTn id="10" dur="500" fill="hold"/>
                                        <p:tgtEl>
                                          <p:spTgt spid="129056"/>
                                        </p:tgtEl>
                                        <p:attrNameLst>
                                          <p:attrName>ppt_x</p:attrName>
                                        </p:attrNameLst>
                                      </p:cBhvr>
                                      <p:tavLst>
                                        <p:tav tm="0">
                                          <p:val>
                                            <p:strVal val="#ppt_x"/>
                                          </p:val>
                                        </p:tav>
                                        <p:tav tm="100000">
                                          <p:val>
                                            <p:strVal val="#ppt_x"/>
                                          </p:val>
                                        </p:tav>
                                      </p:tavLst>
                                    </p:anim>
                                    <p:anim calcmode="lin" valueType="num">
                                      <p:cBhvr additive="base">
                                        <p:cTn id="11" dur="500" fill="hold"/>
                                        <p:tgtEl>
                                          <p:spTgt spid="129056"/>
                                        </p:tgtEl>
                                        <p:attrNameLst>
                                          <p:attrName>ppt_y</p:attrName>
                                        </p:attrNameLst>
                                      </p:cBhvr>
                                      <p:tavLst>
                                        <p:tav tm="0">
                                          <p:val>
                                            <p:strVal val="1+#ppt_h/2"/>
                                          </p:val>
                                        </p:tav>
                                        <p:tav tm="100000">
                                          <p:val>
                                            <p:strVal val="#ppt_y"/>
                                          </p:val>
                                        </p:tav>
                                      </p:tavLst>
                                    </p:anim>
                                  </p:childTnLst>
                                </p:cTn>
                              </p:par>
                            </p:childTnLst>
                          </p:cTn>
                        </p:par>
                        <p:par>
                          <p:cTn id="12" fill="hold">
                            <p:stCondLst>
                              <p:cond delay="27500"/>
                            </p:stCondLst>
                            <p:childTnLst>
                              <p:par>
                                <p:cTn id="13" presetID="2" presetClass="entr" presetSubtype="4" fill="hold" grpId="0" nodeType="afterEffect">
                                  <p:stCondLst>
                                    <p:cond delay="6000"/>
                                  </p:stCondLst>
                                  <p:childTnLst>
                                    <p:set>
                                      <p:cBhvr>
                                        <p:cTn id="14" dur="1" fill="hold">
                                          <p:stCondLst>
                                            <p:cond delay="0"/>
                                          </p:stCondLst>
                                        </p:cTn>
                                        <p:tgtEl>
                                          <p:spTgt spid="129055"/>
                                        </p:tgtEl>
                                        <p:attrNameLst>
                                          <p:attrName>style.visibility</p:attrName>
                                        </p:attrNameLst>
                                      </p:cBhvr>
                                      <p:to>
                                        <p:strVal val="visible"/>
                                      </p:to>
                                    </p:set>
                                    <p:anim calcmode="lin" valueType="num">
                                      <p:cBhvr additive="base">
                                        <p:cTn id="15" dur="500" fill="hold"/>
                                        <p:tgtEl>
                                          <p:spTgt spid="129055"/>
                                        </p:tgtEl>
                                        <p:attrNameLst>
                                          <p:attrName>ppt_x</p:attrName>
                                        </p:attrNameLst>
                                      </p:cBhvr>
                                      <p:tavLst>
                                        <p:tav tm="0">
                                          <p:val>
                                            <p:strVal val="#ppt_x"/>
                                          </p:val>
                                        </p:tav>
                                        <p:tav tm="100000">
                                          <p:val>
                                            <p:strVal val="#ppt_x"/>
                                          </p:val>
                                        </p:tav>
                                      </p:tavLst>
                                    </p:anim>
                                    <p:anim calcmode="lin" valueType="num">
                                      <p:cBhvr additive="base">
                                        <p:cTn id="16" dur="500" fill="hold"/>
                                        <p:tgtEl>
                                          <p:spTgt spid="129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129055" grpId="0"/>
      <p:bldP spid="1290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fld id="{62590DC7-338F-4341-A79C-BC07D07EBDB2}" type="slidenum">
              <a:rPr lang="en-US"/>
              <a:pPr/>
              <a:t>17</a:t>
            </a:fld>
            <a:endParaRPr lang="en-US" dirty="0"/>
          </a:p>
        </p:txBody>
      </p:sp>
      <p:sp>
        <p:nvSpPr>
          <p:cNvPr id="224258" name="Rectangle 2"/>
          <p:cNvSpPr>
            <a:spLocks noGrp="1" noChangeArrowheads="1"/>
          </p:cNvSpPr>
          <p:nvPr>
            <p:ph type="title"/>
          </p:nvPr>
        </p:nvSpPr>
        <p:spPr>
          <a:xfrm>
            <a:off x="609600" y="-152400"/>
            <a:ext cx="7772400" cy="1143000"/>
          </a:xfrm>
        </p:spPr>
        <p:txBody>
          <a:bodyPr/>
          <a:lstStyle/>
          <a:p>
            <a:r>
              <a:rPr lang="en-US" sz="2800" b="1" dirty="0">
                <a:solidFill>
                  <a:srgbClr val="CC0000"/>
                </a:solidFill>
              </a:rPr>
              <a:t>Bicyclists must Share the Road/Bike Path  and Yield to Pedestrians</a:t>
            </a:r>
          </a:p>
        </p:txBody>
      </p:sp>
      <p:sp>
        <p:nvSpPr>
          <p:cNvPr id="224259" name="Rectangle 3"/>
          <p:cNvSpPr>
            <a:spLocks noGrp="1" noChangeArrowheads="1"/>
          </p:cNvSpPr>
          <p:nvPr>
            <p:ph type="body" sz="half" idx="1"/>
          </p:nvPr>
        </p:nvSpPr>
        <p:spPr/>
        <p:txBody>
          <a:bodyPr/>
          <a:lstStyle/>
          <a:p>
            <a:pPr>
              <a:buFontTx/>
              <a:buNone/>
            </a:pPr>
            <a:r>
              <a:rPr lang="en-US" sz="1400" dirty="0"/>
              <a:t>	</a:t>
            </a:r>
            <a:endParaRPr lang="en-US" sz="500" dirty="0"/>
          </a:p>
          <a:p>
            <a:endParaRPr lang="en-US" sz="500" dirty="0"/>
          </a:p>
          <a:p>
            <a:pPr>
              <a:buFontTx/>
              <a:buNone/>
            </a:pPr>
            <a:endParaRPr lang="en-US" sz="500" dirty="0"/>
          </a:p>
        </p:txBody>
      </p:sp>
      <p:sp>
        <p:nvSpPr>
          <p:cNvPr id="224260" name="Rectangle 4"/>
          <p:cNvSpPr>
            <a:spLocks noChangeArrowheads="1"/>
          </p:cNvSpPr>
          <p:nvPr/>
        </p:nvSpPr>
        <p:spPr bwMode="auto">
          <a:xfrm>
            <a:off x="152400" y="919163"/>
            <a:ext cx="7924800" cy="5703887"/>
          </a:xfrm>
          <a:prstGeom prst="rect">
            <a:avLst/>
          </a:prstGeom>
          <a:noFill/>
          <a:ln w="9525">
            <a:noFill/>
            <a:miter lim="800000"/>
            <a:headEnd/>
            <a:tailEnd/>
          </a:ln>
          <a:effectLst/>
        </p:spPr>
        <p:txBody>
          <a:bodyPr lIns="0" tIns="0" rIns="0" bIns="0" anchor="ctr">
            <a:spAutoFit/>
          </a:bodyPr>
          <a:lstStyle/>
          <a:p>
            <a:pPr>
              <a:lnSpc>
                <a:spcPct val="90000"/>
              </a:lnSpc>
            </a:pPr>
            <a:r>
              <a:rPr lang="en-US" sz="2000" dirty="0">
                <a:solidFill>
                  <a:srgbClr val="003399"/>
                </a:solidFill>
              </a:rPr>
              <a:t>Head-On</a:t>
            </a:r>
            <a:r>
              <a:rPr lang="en-US" sz="1400" dirty="0"/>
              <a:t/>
            </a:r>
            <a:br>
              <a:rPr lang="en-US" sz="1400" dirty="0"/>
            </a:br>
            <a:r>
              <a:rPr lang="en-US" sz="1400" dirty="0"/>
              <a:t>	-Bikers </a:t>
            </a:r>
            <a:r>
              <a:rPr lang="en-US" sz="1400" dirty="0" smtClean="0"/>
              <a:t>should keep </a:t>
            </a:r>
            <a:r>
              <a:rPr lang="en-US" sz="1400" dirty="0"/>
              <a:t>to the </a:t>
            </a:r>
            <a:r>
              <a:rPr lang="en-US" sz="1400" dirty="0" smtClean="0">
                <a:solidFill>
                  <a:srgbClr val="FF0000"/>
                </a:solidFill>
              </a:rPr>
              <a:t>RIGHT</a:t>
            </a:r>
            <a:endParaRPr lang="en-US" sz="1400" dirty="0"/>
          </a:p>
          <a:p>
            <a:pPr>
              <a:lnSpc>
                <a:spcPct val="90000"/>
              </a:lnSpc>
            </a:pPr>
            <a:endParaRPr lang="en-US" dirty="0">
              <a:solidFill>
                <a:srgbClr val="FF0000"/>
              </a:solidFill>
            </a:endParaRPr>
          </a:p>
          <a:p>
            <a:pPr>
              <a:lnSpc>
                <a:spcPct val="90000"/>
              </a:lnSpc>
            </a:pPr>
            <a:r>
              <a:rPr lang="en-US" sz="2000" dirty="0">
                <a:solidFill>
                  <a:srgbClr val="003399"/>
                </a:solidFill>
              </a:rPr>
              <a:t>Approaching from the Rear</a:t>
            </a:r>
          </a:p>
          <a:p>
            <a:pPr>
              <a:lnSpc>
                <a:spcPct val="90000"/>
              </a:lnSpc>
            </a:pPr>
            <a:r>
              <a:rPr lang="en-US" sz="1400" dirty="0">
                <a:solidFill>
                  <a:srgbClr val="003399"/>
                </a:solidFill>
              </a:rPr>
              <a:t>	- </a:t>
            </a:r>
            <a:r>
              <a:rPr lang="en-US" dirty="0"/>
              <a:t>Pass as far away as you can to avoid startling them.</a:t>
            </a:r>
          </a:p>
          <a:p>
            <a:pPr>
              <a:lnSpc>
                <a:spcPct val="90000"/>
              </a:lnSpc>
            </a:pPr>
            <a:r>
              <a:rPr lang="en-US" sz="1400" dirty="0"/>
              <a:t>	- Give them an </a:t>
            </a:r>
            <a:r>
              <a:rPr lang="en-US" sz="1400" dirty="0">
                <a:solidFill>
                  <a:srgbClr val="FF0000"/>
                </a:solidFill>
              </a:rPr>
              <a:t>audible signal (Horn/Bell) or say "Passing left," or "Passing right“</a:t>
            </a:r>
          </a:p>
          <a:p>
            <a:pPr>
              <a:lnSpc>
                <a:spcPct val="90000"/>
              </a:lnSpc>
            </a:pPr>
            <a:r>
              <a:rPr lang="en-US" dirty="0"/>
              <a:t>	</a:t>
            </a:r>
            <a:r>
              <a:rPr lang="en-US" sz="1400" dirty="0"/>
              <a:t>- Give Kids as much space as you can and never get between a child and its parent. </a:t>
            </a:r>
          </a:p>
          <a:p>
            <a:pPr>
              <a:lnSpc>
                <a:spcPct val="90000"/>
              </a:lnSpc>
            </a:pPr>
            <a:endParaRPr lang="en-US" sz="1400" dirty="0"/>
          </a:p>
          <a:p>
            <a:pPr>
              <a:lnSpc>
                <a:spcPct val="90000"/>
              </a:lnSpc>
            </a:pPr>
            <a:r>
              <a:rPr lang="en-US" sz="2000" dirty="0">
                <a:solidFill>
                  <a:srgbClr val="003399"/>
                </a:solidFill>
              </a:rPr>
              <a:t>Crosswalks</a:t>
            </a:r>
          </a:p>
          <a:p>
            <a:pPr>
              <a:lnSpc>
                <a:spcPct val="90000"/>
              </a:lnSpc>
            </a:pPr>
            <a:r>
              <a:rPr lang="en-US" sz="2000" dirty="0">
                <a:solidFill>
                  <a:srgbClr val="003399"/>
                </a:solidFill>
              </a:rPr>
              <a:t>	-</a:t>
            </a:r>
            <a:r>
              <a:rPr lang="en-US" sz="1400" dirty="0"/>
              <a:t>Pedestrians have the right of way in crosswalks where there are no functioning 	 	traffic signals. </a:t>
            </a:r>
          </a:p>
          <a:p>
            <a:pPr>
              <a:lnSpc>
                <a:spcPct val="90000"/>
              </a:lnSpc>
            </a:pPr>
            <a:r>
              <a:rPr lang="en-US" sz="1400" dirty="0"/>
              <a:t>	- You must slow or stop to let someone cross who is on your half of the road or close to it.</a:t>
            </a:r>
          </a:p>
          <a:p>
            <a:pPr>
              <a:lnSpc>
                <a:spcPct val="90000"/>
              </a:lnSpc>
            </a:pPr>
            <a:r>
              <a:rPr lang="en-US" dirty="0"/>
              <a:t>	- </a:t>
            </a:r>
            <a:r>
              <a:rPr lang="en-US" sz="1400" dirty="0"/>
              <a:t>Slow down, if someone is approaching a crosswalk,  try to get their attention. </a:t>
            </a:r>
          </a:p>
          <a:p>
            <a:pPr>
              <a:lnSpc>
                <a:spcPct val="90000"/>
              </a:lnSpc>
            </a:pPr>
            <a:r>
              <a:rPr lang="en-US" sz="1400" dirty="0"/>
              <a:t>	- Stop if they step out in front of you. </a:t>
            </a:r>
          </a:p>
          <a:p>
            <a:pPr>
              <a:lnSpc>
                <a:spcPct val="90000"/>
              </a:lnSpc>
            </a:pPr>
            <a:endParaRPr lang="en-US" sz="1400" dirty="0"/>
          </a:p>
          <a:p>
            <a:pPr>
              <a:lnSpc>
                <a:spcPct val="90000"/>
              </a:lnSpc>
            </a:pPr>
            <a:r>
              <a:rPr lang="en-US" sz="2000" dirty="0">
                <a:solidFill>
                  <a:srgbClr val="003399"/>
                </a:solidFill>
              </a:rPr>
              <a:t>Intersections between the Bike Path and a Road</a:t>
            </a:r>
          </a:p>
          <a:p>
            <a:pPr>
              <a:lnSpc>
                <a:spcPct val="90000"/>
              </a:lnSpc>
            </a:pPr>
            <a:r>
              <a:rPr lang="en-US" sz="1400" dirty="0"/>
              <a:t>	- You must </a:t>
            </a:r>
            <a:r>
              <a:rPr lang="en-US" sz="1400" dirty="0">
                <a:solidFill>
                  <a:srgbClr val="FF0000"/>
                </a:solidFill>
              </a:rPr>
              <a:t>STOP </a:t>
            </a:r>
            <a:r>
              <a:rPr lang="en-US" sz="1400" dirty="0"/>
              <a:t>at </a:t>
            </a:r>
            <a:r>
              <a:rPr lang="en-US" sz="1400" dirty="0">
                <a:solidFill>
                  <a:srgbClr val="FF0000"/>
                </a:solidFill>
              </a:rPr>
              <a:t>All </a:t>
            </a:r>
            <a:r>
              <a:rPr lang="en-US" sz="1400" dirty="0"/>
              <a:t>road crossings.</a:t>
            </a:r>
          </a:p>
          <a:p>
            <a:pPr>
              <a:lnSpc>
                <a:spcPct val="90000"/>
              </a:lnSpc>
            </a:pPr>
            <a:r>
              <a:rPr lang="en-US" sz="1400" dirty="0"/>
              <a:t>	- Remember you are considered a vehicle when driving your bike and you must </a:t>
            </a:r>
            <a:r>
              <a:rPr lang="en-US" sz="1400" dirty="0">
                <a:solidFill>
                  <a:srgbClr val="FF0000"/>
                </a:solidFill>
              </a:rPr>
              <a:t>wait                          	   until it is clear before crossing a road.</a:t>
            </a:r>
          </a:p>
          <a:p>
            <a:pPr>
              <a:lnSpc>
                <a:spcPct val="90000"/>
              </a:lnSpc>
            </a:pPr>
            <a:r>
              <a:rPr lang="en-US" sz="1400" dirty="0"/>
              <a:t>	- When you walk your Bike you are considered a pedestrian and you have the right of way. </a:t>
            </a:r>
          </a:p>
          <a:p>
            <a:pPr>
              <a:lnSpc>
                <a:spcPct val="90000"/>
              </a:lnSpc>
            </a:pPr>
            <a:endParaRPr lang="en-US" sz="1400" dirty="0"/>
          </a:p>
          <a:p>
            <a:pPr>
              <a:lnSpc>
                <a:spcPct val="90000"/>
              </a:lnSpc>
            </a:pPr>
            <a:r>
              <a:rPr lang="en-US" sz="2000" dirty="0">
                <a:solidFill>
                  <a:srgbClr val="003399"/>
                </a:solidFill>
              </a:rPr>
              <a:t>Meeting on a Road</a:t>
            </a:r>
            <a:r>
              <a:rPr lang="en-US" dirty="0">
                <a:solidFill>
                  <a:srgbClr val="003399"/>
                </a:solidFill>
              </a:rPr>
              <a:t/>
            </a:r>
            <a:br>
              <a:rPr lang="en-US" dirty="0">
                <a:solidFill>
                  <a:srgbClr val="003399"/>
                </a:solidFill>
              </a:rPr>
            </a:br>
            <a:endParaRPr lang="en-US" dirty="0">
              <a:solidFill>
                <a:srgbClr val="003399"/>
              </a:solidFill>
            </a:endParaRPr>
          </a:p>
          <a:p>
            <a:pPr>
              <a:lnSpc>
                <a:spcPct val="90000"/>
              </a:lnSpc>
            </a:pPr>
            <a:r>
              <a:rPr lang="en-US" dirty="0">
                <a:solidFill>
                  <a:srgbClr val="003399"/>
                </a:solidFill>
              </a:rPr>
              <a:t>	- </a:t>
            </a:r>
            <a:r>
              <a:rPr lang="en-US" sz="1400" dirty="0"/>
              <a:t>On a road without sidewalks, you will meet head-on so give pedestrians or joggers the 	shoulder and you should drive your bicycle on the road.</a:t>
            </a:r>
          </a:p>
          <a:p>
            <a:pPr>
              <a:lnSpc>
                <a:spcPct val="80000"/>
              </a:lnSpc>
              <a:spcBef>
                <a:spcPct val="30000"/>
              </a:spcBef>
            </a:pPr>
            <a:r>
              <a:rPr lang="en-US" b="0" dirty="0"/>
              <a:t>	- </a:t>
            </a:r>
            <a:r>
              <a:rPr lang="en-US" sz="1400" dirty="0"/>
              <a:t>Again, signal your intention</a:t>
            </a:r>
            <a:r>
              <a:rPr lang="en-US" sz="1600" b="0" dirty="0"/>
              <a:t>.</a:t>
            </a:r>
            <a:r>
              <a:rPr lang="en-US" dirty="0"/>
              <a:t> </a:t>
            </a:r>
            <a:endParaRPr lang="en-US" sz="1400" dirty="0"/>
          </a:p>
        </p:txBody>
      </p:sp>
      <p:pic>
        <p:nvPicPr>
          <p:cNvPr id="224261" name="Picture 5" descr="Denver Share the Road sign"/>
          <p:cNvPicPr>
            <a:picLocks noChangeAspect="1" noChangeArrowheads="1"/>
          </p:cNvPicPr>
          <p:nvPr/>
        </p:nvPicPr>
        <p:blipFill>
          <a:blip r:embed="rId4" cstate="print"/>
          <a:srcRect/>
          <a:stretch>
            <a:fillRect/>
          </a:stretch>
        </p:blipFill>
        <p:spPr bwMode="auto">
          <a:xfrm>
            <a:off x="8001000" y="4953000"/>
            <a:ext cx="914400" cy="1219200"/>
          </a:xfrm>
          <a:prstGeom prst="rect">
            <a:avLst/>
          </a:prstGeom>
          <a:noFill/>
        </p:spPr>
      </p:pic>
      <p:pic>
        <p:nvPicPr>
          <p:cNvPr id="224263" name="Picture 7"/>
          <p:cNvPicPr>
            <a:picLocks noGrp="1" noChangeAspect="1" noChangeArrowheads="1"/>
          </p:cNvPicPr>
          <p:nvPr>
            <p:ph sz="quarter" idx="2"/>
          </p:nvPr>
        </p:nvPicPr>
        <p:blipFill>
          <a:blip r:embed="rId5" cstate="print"/>
          <a:srcRect/>
          <a:stretch>
            <a:fillRect/>
          </a:stretch>
        </p:blipFill>
        <p:spPr>
          <a:xfrm>
            <a:off x="7848600" y="3581400"/>
            <a:ext cx="862013" cy="1143000"/>
          </a:xfrm>
          <a:ln/>
        </p:spPr>
      </p:pic>
      <p:pic>
        <p:nvPicPr>
          <p:cNvPr id="224271" name="Picture 15" descr="Meeting Head-on"/>
          <p:cNvPicPr>
            <a:picLocks noChangeAspect="1" noChangeArrowheads="1"/>
          </p:cNvPicPr>
          <p:nvPr/>
        </p:nvPicPr>
        <p:blipFill>
          <a:blip r:embed="rId6" cstate="print"/>
          <a:srcRect/>
          <a:stretch>
            <a:fillRect/>
          </a:stretch>
        </p:blipFill>
        <p:spPr bwMode="auto">
          <a:xfrm>
            <a:off x="7391400" y="685800"/>
            <a:ext cx="1393825" cy="1447800"/>
          </a:xfrm>
          <a:prstGeom prst="rect">
            <a:avLst/>
          </a:prstGeom>
          <a:noFill/>
        </p:spPr>
      </p:pic>
      <p:sp>
        <p:nvSpPr>
          <p:cNvPr id="11" name="Content Placeholder 10"/>
          <p:cNvSpPr>
            <a:spLocks noGrp="1"/>
          </p:cNvSpPr>
          <p:nvPr>
            <p:ph sz="quarter" idx="3"/>
          </p:nvPr>
        </p:nvSpPr>
        <p:spPr/>
        <p:txBody>
          <a:bodyPr/>
          <a:lstStyle/>
          <a:p>
            <a:endParaRPr lang="en-US"/>
          </a:p>
        </p:txBody>
      </p:sp>
      <p:pic>
        <p:nvPicPr>
          <p:cNvPr id="13" name="~PP2422.WAV">
            <a:hlinkClick r:id="" action="ppaction://media"/>
          </p:cNvPr>
          <p:cNvPicPr>
            <a:picLocks noRot="1" noChangeAspect="1"/>
          </p:cNvPicPr>
          <p:nvPr>
            <a:wavAudioFile r:embed="rId1" name="~PP2422.WAV"/>
          </p:nvPr>
        </p:nvPicPr>
        <p:blipFill>
          <a:blip r:embed="rId7" cstate="print"/>
          <a:stretch>
            <a:fillRect/>
          </a:stretch>
        </p:blipFill>
        <p:spPr>
          <a:xfrm>
            <a:off x="8716963" y="6430963"/>
            <a:ext cx="304800" cy="304800"/>
          </a:xfrm>
          <a:prstGeom prst="rect">
            <a:avLst/>
          </a:prstGeom>
        </p:spPr>
      </p:pic>
    </p:spTree>
  </p:cSld>
  <p:clrMapOvr>
    <a:masterClrMapping/>
  </p:clrMapOvr>
  <p:transition spd="med" advClick="0" advTm="1162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24258"/>
                                        </p:tgtEl>
                                        <p:attrNameLst>
                                          <p:attrName>style.visibility</p:attrName>
                                        </p:attrNameLst>
                                      </p:cBhvr>
                                      <p:to>
                                        <p:strVal val="visible"/>
                                      </p:to>
                                    </p:set>
                                    <p:anim calcmode="lin" valueType="num">
                                      <p:cBhvr additive="base">
                                        <p:cTn id="10" dur="5000" fill="hold"/>
                                        <p:tgtEl>
                                          <p:spTgt spid="224258"/>
                                        </p:tgtEl>
                                        <p:attrNameLst>
                                          <p:attrName>ppt_x</p:attrName>
                                        </p:attrNameLst>
                                      </p:cBhvr>
                                      <p:tavLst>
                                        <p:tav tm="0">
                                          <p:val>
                                            <p:strVal val="0-#ppt_w/2"/>
                                          </p:val>
                                        </p:tav>
                                        <p:tav tm="100000">
                                          <p:val>
                                            <p:strVal val="#ppt_x"/>
                                          </p:val>
                                        </p:tav>
                                      </p:tavLst>
                                    </p:anim>
                                    <p:anim calcmode="lin" valueType="num">
                                      <p:cBhvr additive="base">
                                        <p:cTn id="11" dur="5000" fill="hold"/>
                                        <p:tgtEl>
                                          <p:spTgt spid="224258"/>
                                        </p:tgtEl>
                                        <p:attrNameLst>
                                          <p:attrName>ppt_y</p:attrName>
                                        </p:attrNameLst>
                                      </p:cBhvr>
                                      <p:tavLst>
                                        <p:tav tm="0">
                                          <p:val>
                                            <p:strVal val="#ppt_y"/>
                                          </p:val>
                                        </p:tav>
                                        <p:tav tm="100000">
                                          <p:val>
                                            <p:strVal val="#ppt_y"/>
                                          </p:val>
                                        </p:tav>
                                      </p:tavLst>
                                    </p:anim>
                                  </p:childTnLst>
                                </p:cTn>
                              </p:par>
                            </p:childTnLst>
                          </p:cTn>
                        </p:par>
                        <p:par>
                          <p:cTn id="12" fill="hold">
                            <p:stCondLst>
                              <p:cond delay="5000"/>
                            </p:stCondLst>
                            <p:childTnLst>
                              <p:par>
                                <p:cTn id="13" presetID="2" presetClass="entr" presetSubtype="8" fill="hold" nodeType="afterEffect">
                                  <p:stCondLst>
                                    <p:cond delay="9000"/>
                                  </p:stCondLst>
                                  <p:childTnLst>
                                    <p:set>
                                      <p:cBhvr>
                                        <p:cTn id="14" dur="1" fill="hold">
                                          <p:stCondLst>
                                            <p:cond delay="0"/>
                                          </p:stCondLst>
                                        </p:cTn>
                                        <p:tgtEl>
                                          <p:spTgt spid="224260">
                                            <p:txEl>
                                              <p:pRg st="0" end="0"/>
                                            </p:txEl>
                                          </p:spTgt>
                                        </p:tgtEl>
                                        <p:attrNameLst>
                                          <p:attrName>style.visibility</p:attrName>
                                        </p:attrNameLst>
                                      </p:cBhvr>
                                      <p:to>
                                        <p:strVal val="visible"/>
                                      </p:to>
                                    </p:set>
                                    <p:anim calcmode="lin" valueType="num">
                                      <p:cBhvr additive="base">
                                        <p:cTn id="15" dur="2000" fill="hold"/>
                                        <p:tgtEl>
                                          <p:spTgt spid="224260">
                                            <p:txEl>
                                              <p:pRg st="0" end="0"/>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224260">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6000"/>
                            </p:stCondLst>
                            <p:childTnLst>
                              <p:par>
                                <p:cTn id="18" presetID="3" presetClass="entr" presetSubtype="10" fill="hold" nodeType="afterEffect">
                                  <p:stCondLst>
                                    <p:cond delay="0"/>
                                  </p:stCondLst>
                                  <p:childTnLst>
                                    <p:set>
                                      <p:cBhvr>
                                        <p:cTn id="19" dur="1" fill="hold">
                                          <p:stCondLst>
                                            <p:cond delay="0"/>
                                          </p:stCondLst>
                                        </p:cTn>
                                        <p:tgtEl>
                                          <p:spTgt spid="224271"/>
                                        </p:tgtEl>
                                        <p:attrNameLst>
                                          <p:attrName>style.visibility</p:attrName>
                                        </p:attrNameLst>
                                      </p:cBhvr>
                                      <p:to>
                                        <p:strVal val="visible"/>
                                      </p:to>
                                    </p:set>
                                    <p:animEffect transition="in" filter="blinds(horizontal)">
                                      <p:cBhvr>
                                        <p:cTn id="20" dur="2000"/>
                                        <p:tgtEl>
                                          <p:spTgt spid="224271"/>
                                        </p:tgtEl>
                                      </p:cBhvr>
                                    </p:animEffect>
                                  </p:childTnLst>
                                </p:cTn>
                              </p:par>
                            </p:childTnLst>
                          </p:cTn>
                        </p:par>
                        <p:par>
                          <p:cTn id="21" fill="hold">
                            <p:stCondLst>
                              <p:cond delay="18000"/>
                            </p:stCondLst>
                            <p:childTnLst>
                              <p:par>
                                <p:cTn id="22" presetID="2" presetClass="entr" presetSubtype="4" fill="hold" nodeType="afterEffect">
                                  <p:stCondLst>
                                    <p:cond delay="13000"/>
                                  </p:stCondLst>
                                  <p:childTnLst>
                                    <p:set>
                                      <p:cBhvr>
                                        <p:cTn id="23" dur="1" fill="hold">
                                          <p:stCondLst>
                                            <p:cond delay="0"/>
                                          </p:stCondLst>
                                        </p:cTn>
                                        <p:tgtEl>
                                          <p:spTgt spid="224260">
                                            <p:txEl>
                                              <p:pRg st="2" end="2"/>
                                            </p:txEl>
                                          </p:spTgt>
                                        </p:tgtEl>
                                        <p:attrNameLst>
                                          <p:attrName>style.visibility</p:attrName>
                                        </p:attrNameLst>
                                      </p:cBhvr>
                                      <p:to>
                                        <p:strVal val="visible"/>
                                      </p:to>
                                    </p:set>
                                    <p:anim calcmode="lin" valueType="num">
                                      <p:cBhvr additive="base">
                                        <p:cTn id="24" dur="2000" fill="hold"/>
                                        <p:tgtEl>
                                          <p:spTgt spid="224260">
                                            <p:txEl>
                                              <p:pRg st="2" end="2"/>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224260">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33000"/>
                            </p:stCondLst>
                            <p:childTnLst>
                              <p:par>
                                <p:cTn id="27" presetID="2" presetClass="entr" presetSubtype="4" fill="hold" nodeType="afterEffect">
                                  <p:stCondLst>
                                    <p:cond delay="2000"/>
                                  </p:stCondLst>
                                  <p:childTnLst>
                                    <p:set>
                                      <p:cBhvr>
                                        <p:cTn id="28" dur="1" fill="hold">
                                          <p:stCondLst>
                                            <p:cond delay="0"/>
                                          </p:stCondLst>
                                        </p:cTn>
                                        <p:tgtEl>
                                          <p:spTgt spid="224260">
                                            <p:txEl>
                                              <p:pRg st="3" end="3"/>
                                            </p:txEl>
                                          </p:spTgt>
                                        </p:tgtEl>
                                        <p:attrNameLst>
                                          <p:attrName>style.visibility</p:attrName>
                                        </p:attrNameLst>
                                      </p:cBhvr>
                                      <p:to>
                                        <p:strVal val="visible"/>
                                      </p:to>
                                    </p:set>
                                    <p:anim calcmode="lin" valueType="num">
                                      <p:cBhvr additive="base">
                                        <p:cTn id="29" dur="2000" fill="hold"/>
                                        <p:tgtEl>
                                          <p:spTgt spid="224260">
                                            <p:txEl>
                                              <p:pRg st="3" end="3"/>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224260">
                                            <p:txEl>
                                              <p:pRg st="3" end="3"/>
                                            </p:txEl>
                                          </p:spTgt>
                                        </p:tgtEl>
                                        <p:attrNameLst>
                                          <p:attrName>ppt_y</p:attrName>
                                        </p:attrNameLst>
                                      </p:cBhvr>
                                      <p:tavLst>
                                        <p:tav tm="0">
                                          <p:val>
                                            <p:strVal val="1+#ppt_h/2"/>
                                          </p:val>
                                        </p:tav>
                                        <p:tav tm="100000">
                                          <p:val>
                                            <p:strVal val="#ppt_y"/>
                                          </p:val>
                                        </p:tav>
                                      </p:tavLst>
                                    </p:anim>
                                  </p:childTnLst>
                                </p:cTn>
                              </p:par>
                            </p:childTnLst>
                          </p:cTn>
                        </p:par>
                        <p:par>
                          <p:cTn id="31" fill="hold">
                            <p:stCondLst>
                              <p:cond delay="37000"/>
                            </p:stCondLst>
                            <p:childTnLst>
                              <p:par>
                                <p:cTn id="32" presetID="2" presetClass="entr" presetSubtype="4" fill="hold" nodeType="afterEffect">
                                  <p:stCondLst>
                                    <p:cond delay="4000"/>
                                  </p:stCondLst>
                                  <p:childTnLst>
                                    <p:set>
                                      <p:cBhvr>
                                        <p:cTn id="33" dur="1" fill="hold">
                                          <p:stCondLst>
                                            <p:cond delay="0"/>
                                          </p:stCondLst>
                                        </p:cTn>
                                        <p:tgtEl>
                                          <p:spTgt spid="224260">
                                            <p:txEl>
                                              <p:pRg st="4" end="4"/>
                                            </p:txEl>
                                          </p:spTgt>
                                        </p:tgtEl>
                                        <p:attrNameLst>
                                          <p:attrName>style.visibility</p:attrName>
                                        </p:attrNameLst>
                                      </p:cBhvr>
                                      <p:to>
                                        <p:strVal val="visible"/>
                                      </p:to>
                                    </p:set>
                                    <p:anim calcmode="lin" valueType="num">
                                      <p:cBhvr additive="base">
                                        <p:cTn id="34" dur="2000" fill="hold"/>
                                        <p:tgtEl>
                                          <p:spTgt spid="224260">
                                            <p:txEl>
                                              <p:pRg st="4" end="4"/>
                                            </p:txEl>
                                          </p:spTgt>
                                        </p:tgtEl>
                                        <p:attrNameLst>
                                          <p:attrName>ppt_x</p:attrName>
                                        </p:attrNameLst>
                                      </p:cBhvr>
                                      <p:tavLst>
                                        <p:tav tm="0">
                                          <p:val>
                                            <p:strVal val="#ppt_x"/>
                                          </p:val>
                                        </p:tav>
                                        <p:tav tm="100000">
                                          <p:val>
                                            <p:strVal val="#ppt_x"/>
                                          </p:val>
                                        </p:tav>
                                      </p:tavLst>
                                    </p:anim>
                                    <p:anim calcmode="lin" valueType="num">
                                      <p:cBhvr additive="base">
                                        <p:cTn id="35" dur="2000" fill="hold"/>
                                        <p:tgtEl>
                                          <p:spTgt spid="224260">
                                            <p:txEl>
                                              <p:pRg st="4" end="4"/>
                                            </p:txEl>
                                          </p:spTgt>
                                        </p:tgtEl>
                                        <p:attrNameLst>
                                          <p:attrName>ppt_y</p:attrName>
                                        </p:attrNameLst>
                                      </p:cBhvr>
                                      <p:tavLst>
                                        <p:tav tm="0">
                                          <p:val>
                                            <p:strVal val="1+#ppt_h/2"/>
                                          </p:val>
                                        </p:tav>
                                        <p:tav tm="100000">
                                          <p:val>
                                            <p:strVal val="#ppt_y"/>
                                          </p:val>
                                        </p:tav>
                                      </p:tavLst>
                                    </p:anim>
                                  </p:childTnLst>
                                </p:cTn>
                              </p:par>
                            </p:childTnLst>
                          </p:cTn>
                        </p:par>
                        <p:par>
                          <p:cTn id="36" fill="hold">
                            <p:stCondLst>
                              <p:cond delay="43000"/>
                            </p:stCondLst>
                            <p:childTnLst>
                              <p:par>
                                <p:cTn id="37" presetID="2" presetClass="entr" presetSubtype="4" fill="hold" nodeType="afterEffect">
                                  <p:stCondLst>
                                    <p:cond delay="5000"/>
                                  </p:stCondLst>
                                  <p:childTnLst>
                                    <p:set>
                                      <p:cBhvr>
                                        <p:cTn id="38" dur="1" fill="hold">
                                          <p:stCondLst>
                                            <p:cond delay="0"/>
                                          </p:stCondLst>
                                        </p:cTn>
                                        <p:tgtEl>
                                          <p:spTgt spid="224260">
                                            <p:txEl>
                                              <p:pRg st="5" end="5"/>
                                            </p:txEl>
                                          </p:spTgt>
                                        </p:tgtEl>
                                        <p:attrNameLst>
                                          <p:attrName>style.visibility</p:attrName>
                                        </p:attrNameLst>
                                      </p:cBhvr>
                                      <p:to>
                                        <p:strVal val="visible"/>
                                      </p:to>
                                    </p:set>
                                    <p:anim calcmode="lin" valueType="num">
                                      <p:cBhvr additive="base">
                                        <p:cTn id="39" dur="2000" fill="hold"/>
                                        <p:tgtEl>
                                          <p:spTgt spid="224260">
                                            <p:txEl>
                                              <p:pRg st="5" end="5"/>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224260">
                                            <p:txEl>
                                              <p:pRg st="5" end="5"/>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000"/>
                            </p:stCondLst>
                            <p:childTnLst>
                              <p:par>
                                <p:cTn id="42" presetID="2" presetClass="entr" presetSubtype="4" fill="hold" nodeType="afterEffect">
                                  <p:stCondLst>
                                    <p:cond delay="4000"/>
                                  </p:stCondLst>
                                  <p:childTnLst>
                                    <p:set>
                                      <p:cBhvr>
                                        <p:cTn id="43" dur="1" fill="hold">
                                          <p:stCondLst>
                                            <p:cond delay="0"/>
                                          </p:stCondLst>
                                        </p:cTn>
                                        <p:tgtEl>
                                          <p:spTgt spid="224260">
                                            <p:txEl>
                                              <p:pRg st="7" end="7"/>
                                            </p:txEl>
                                          </p:spTgt>
                                        </p:tgtEl>
                                        <p:attrNameLst>
                                          <p:attrName>style.visibility</p:attrName>
                                        </p:attrNameLst>
                                      </p:cBhvr>
                                      <p:to>
                                        <p:strVal val="visible"/>
                                      </p:to>
                                    </p:set>
                                    <p:anim calcmode="lin" valueType="num">
                                      <p:cBhvr additive="base">
                                        <p:cTn id="44" dur="2000" fill="hold"/>
                                        <p:tgtEl>
                                          <p:spTgt spid="224260">
                                            <p:txEl>
                                              <p:pRg st="7" end="7"/>
                                            </p:txEl>
                                          </p:spTgt>
                                        </p:tgtEl>
                                        <p:attrNameLst>
                                          <p:attrName>ppt_x</p:attrName>
                                        </p:attrNameLst>
                                      </p:cBhvr>
                                      <p:tavLst>
                                        <p:tav tm="0">
                                          <p:val>
                                            <p:strVal val="#ppt_x"/>
                                          </p:val>
                                        </p:tav>
                                        <p:tav tm="100000">
                                          <p:val>
                                            <p:strVal val="#ppt_x"/>
                                          </p:val>
                                        </p:tav>
                                      </p:tavLst>
                                    </p:anim>
                                    <p:anim calcmode="lin" valueType="num">
                                      <p:cBhvr additive="base">
                                        <p:cTn id="45" dur="2000" fill="hold"/>
                                        <p:tgtEl>
                                          <p:spTgt spid="224260">
                                            <p:txEl>
                                              <p:pRg st="7" end="7"/>
                                            </p:txEl>
                                          </p:spTgt>
                                        </p:tgtEl>
                                        <p:attrNameLst>
                                          <p:attrName>ppt_y</p:attrName>
                                        </p:attrNameLst>
                                      </p:cBhvr>
                                      <p:tavLst>
                                        <p:tav tm="0">
                                          <p:val>
                                            <p:strVal val="1+#ppt_h/2"/>
                                          </p:val>
                                        </p:tav>
                                        <p:tav tm="100000">
                                          <p:val>
                                            <p:strVal val="#ppt_y"/>
                                          </p:val>
                                        </p:tav>
                                      </p:tavLst>
                                    </p:anim>
                                  </p:childTnLst>
                                </p:cTn>
                              </p:par>
                            </p:childTnLst>
                          </p:cTn>
                        </p:par>
                        <p:par>
                          <p:cTn id="46" fill="hold">
                            <p:stCondLst>
                              <p:cond delay="56000"/>
                            </p:stCondLst>
                            <p:childTnLst>
                              <p:par>
                                <p:cTn id="47" presetID="2" presetClass="entr" presetSubtype="4" fill="hold" nodeType="afterEffect">
                                  <p:stCondLst>
                                    <p:cond delay="1000"/>
                                  </p:stCondLst>
                                  <p:childTnLst>
                                    <p:set>
                                      <p:cBhvr>
                                        <p:cTn id="48" dur="1" fill="hold">
                                          <p:stCondLst>
                                            <p:cond delay="0"/>
                                          </p:stCondLst>
                                        </p:cTn>
                                        <p:tgtEl>
                                          <p:spTgt spid="224260">
                                            <p:txEl>
                                              <p:pRg st="8" end="8"/>
                                            </p:txEl>
                                          </p:spTgt>
                                        </p:tgtEl>
                                        <p:attrNameLst>
                                          <p:attrName>style.visibility</p:attrName>
                                        </p:attrNameLst>
                                      </p:cBhvr>
                                      <p:to>
                                        <p:strVal val="visible"/>
                                      </p:to>
                                    </p:set>
                                    <p:anim calcmode="lin" valueType="num">
                                      <p:cBhvr additive="base">
                                        <p:cTn id="49" dur="2000" fill="hold"/>
                                        <p:tgtEl>
                                          <p:spTgt spid="224260">
                                            <p:txEl>
                                              <p:pRg st="8" end="8"/>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224260">
                                            <p:txEl>
                                              <p:pRg st="8" end="8"/>
                                            </p:txEl>
                                          </p:spTgt>
                                        </p:tgtEl>
                                        <p:attrNameLst>
                                          <p:attrName>ppt_y</p:attrName>
                                        </p:attrNameLst>
                                      </p:cBhvr>
                                      <p:tavLst>
                                        <p:tav tm="0">
                                          <p:val>
                                            <p:strVal val="1+#ppt_h/2"/>
                                          </p:val>
                                        </p:tav>
                                        <p:tav tm="100000">
                                          <p:val>
                                            <p:strVal val="#ppt_y"/>
                                          </p:val>
                                        </p:tav>
                                      </p:tavLst>
                                    </p:anim>
                                  </p:childTnLst>
                                </p:cTn>
                              </p:par>
                            </p:childTnLst>
                          </p:cTn>
                        </p:par>
                        <p:par>
                          <p:cTn id="51" fill="hold">
                            <p:stCondLst>
                              <p:cond delay="59000"/>
                            </p:stCondLst>
                            <p:childTnLst>
                              <p:par>
                                <p:cTn id="52" presetID="2" presetClass="entr" presetSubtype="4" fill="hold" nodeType="afterEffect">
                                  <p:stCondLst>
                                    <p:cond delay="3000"/>
                                  </p:stCondLst>
                                  <p:childTnLst>
                                    <p:set>
                                      <p:cBhvr>
                                        <p:cTn id="53" dur="1" fill="hold">
                                          <p:stCondLst>
                                            <p:cond delay="0"/>
                                          </p:stCondLst>
                                        </p:cTn>
                                        <p:tgtEl>
                                          <p:spTgt spid="224260">
                                            <p:txEl>
                                              <p:pRg st="9" end="9"/>
                                            </p:txEl>
                                          </p:spTgt>
                                        </p:tgtEl>
                                        <p:attrNameLst>
                                          <p:attrName>style.visibility</p:attrName>
                                        </p:attrNameLst>
                                      </p:cBhvr>
                                      <p:to>
                                        <p:strVal val="visible"/>
                                      </p:to>
                                    </p:set>
                                    <p:anim calcmode="lin" valueType="num">
                                      <p:cBhvr additive="base">
                                        <p:cTn id="54" dur="2000" fill="hold"/>
                                        <p:tgtEl>
                                          <p:spTgt spid="224260">
                                            <p:txEl>
                                              <p:pRg st="9" end="9"/>
                                            </p:txEl>
                                          </p:spTgt>
                                        </p:tgtEl>
                                        <p:attrNameLst>
                                          <p:attrName>ppt_x</p:attrName>
                                        </p:attrNameLst>
                                      </p:cBhvr>
                                      <p:tavLst>
                                        <p:tav tm="0">
                                          <p:val>
                                            <p:strVal val="#ppt_x"/>
                                          </p:val>
                                        </p:tav>
                                        <p:tav tm="100000">
                                          <p:val>
                                            <p:strVal val="#ppt_x"/>
                                          </p:val>
                                        </p:tav>
                                      </p:tavLst>
                                    </p:anim>
                                    <p:anim calcmode="lin" valueType="num">
                                      <p:cBhvr additive="base">
                                        <p:cTn id="55" dur="2000" fill="hold"/>
                                        <p:tgtEl>
                                          <p:spTgt spid="224260">
                                            <p:txEl>
                                              <p:pRg st="9" end="9"/>
                                            </p:txEl>
                                          </p:spTgt>
                                        </p:tgtEl>
                                        <p:attrNameLst>
                                          <p:attrName>ppt_y</p:attrName>
                                        </p:attrNameLst>
                                      </p:cBhvr>
                                      <p:tavLst>
                                        <p:tav tm="0">
                                          <p:val>
                                            <p:strVal val="1+#ppt_h/2"/>
                                          </p:val>
                                        </p:tav>
                                        <p:tav tm="100000">
                                          <p:val>
                                            <p:strVal val="#ppt_y"/>
                                          </p:val>
                                        </p:tav>
                                      </p:tavLst>
                                    </p:anim>
                                  </p:childTnLst>
                                </p:cTn>
                              </p:par>
                            </p:childTnLst>
                          </p:cTn>
                        </p:par>
                        <p:par>
                          <p:cTn id="56" fill="hold">
                            <p:stCondLst>
                              <p:cond delay="64000"/>
                            </p:stCondLst>
                            <p:childTnLst>
                              <p:par>
                                <p:cTn id="57" presetID="2" presetClass="entr" presetSubtype="4" fill="hold" nodeType="afterEffect">
                                  <p:stCondLst>
                                    <p:cond delay="5000"/>
                                  </p:stCondLst>
                                  <p:childTnLst>
                                    <p:set>
                                      <p:cBhvr>
                                        <p:cTn id="58" dur="1" fill="hold">
                                          <p:stCondLst>
                                            <p:cond delay="0"/>
                                          </p:stCondLst>
                                        </p:cTn>
                                        <p:tgtEl>
                                          <p:spTgt spid="224260">
                                            <p:txEl>
                                              <p:pRg st="10" end="10"/>
                                            </p:txEl>
                                          </p:spTgt>
                                        </p:tgtEl>
                                        <p:attrNameLst>
                                          <p:attrName>style.visibility</p:attrName>
                                        </p:attrNameLst>
                                      </p:cBhvr>
                                      <p:to>
                                        <p:strVal val="visible"/>
                                      </p:to>
                                    </p:set>
                                    <p:anim calcmode="lin" valueType="num">
                                      <p:cBhvr additive="base">
                                        <p:cTn id="59" dur="2000" fill="hold"/>
                                        <p:tgtEl>
                                          <p:spTgt spid="224260">
                                            <p:txEl>
                                              <p:pRg st="10" end="10"/>
                                            </p:txEl>
                                          </p:spTgt>
                                        </p:tgtEl>
                                        <p:attrNameLst>
                                          <p:attrName>ppt_x</p:attrName>
                                        </p:attrNameLst>
                                      </p:cBhvr>
                                      <p:tavLst>
                                        <p:tav tm="0">
                                          <p:val>
                                            <p:strVal val="#ppt_x"/>
                                          </p:val>
                                        </p:tav>
                                        <p:tav tm="100000">
                                          <p:val>
                                            <p:strVal val="#ppt_x"/>
                                          </p:val>
                                        </p:tav>
                                      </p:tavLst>
                                    </p:anim>
                                    <p:anim calcmode="lin" valueType="num">
                                      <p:cBhvr additive="base">
                                        <p:cTn id="60" dur="2000" fill="hold"/>
                                        <p:tgtEl>
                                          <p:spTgt spid="224260">
                                            <p:txEl>
                                              <p:pRg st="10" end="10"/>
                                            </p:txEl>
                                          </p:spTgt>
                                        </p:tgtEl>
                                        <p:attrNameLst>
                                          <p:attrName>ppt_y</p:attrName>
                                        </p:attrNameLst>
                                      </p:cBhvr>
                                      <p:tavLst>
                                        <p:tav tm="0">
                                          <p:val>
                                            <p:strVal val="1+#ppt_h/2"/>
                                          </p:val>
                                        </p:tav>
                                        <p:tav tm="100000">
                                          <p:val>
                                            <p:strVal val="#ppt_y"/>
                                          </p:val>
                                        </p:tav>
                                      </p:tavLst>
                                    </p:anim>
                                  </p:childTnLst>
                                </p:cTn>
                              </p:par>
                            </p:childTnLst>
                          </p:cTn>
                        </p:par>
                        <p:par>
                          <p:cTn id="61" fill="hold">
                            <p:stCondLst>
                              <p:cond delay="71000"/>
                            </p:stCondLst>
                            <p:childTnLst>
                              <p:par>
                                <p:cTn id="62" presetID="2" presetClass="entr" presetSubtype="4" fill="hold" nodeType="afterEffect">
                                  <p:stCondLst>
                                    <p:cond delay="4000"/>
                                  </p:stCondLst>
                                  <p:childTnLst>
                                    <p:set>
                                      <p:cBhvr>
                                        <p:cTn id="63" dur="1" fill="hold">
                                          <p:stCondLst>
                                            <p:cond delay="0"/>
                                          </p:stCondLst>
                                        </p:cTn>
                                        <p:tgtEl>
                                          <p:spTgt spid="224260">
                                            <p:txEl>
                                              <p:pRg st="11" end="11"/>
                                            </p:txEl>
                                          </p:spTgt>
                                        </p:tgtEl>
                                        <p:attrNameLst>
                                          <p:attrName>style.visibility</p:attrName>
                                        </p:attrNameLst>
                                      </p:cBhvr>
                                      <p:to>
                                        <p:strVal val="visible"/>
                                      </p:to>
                                    </p:set>
                                    <p:anim calcmode="lin" valueType="num">
                                      <p:cBhvr additive="base">
                                        <p:cTn id="64" dur="2000" fill="hold"/>
                                        <p:tgtEl>
                                          <p:spTgt spid="224260">
                                            <p:txEl>
                                              <p:pRg st="11" end="11"/>
                                            </p:txEl>
                                          </p:spTgt>
                                        </p:tgtEl>
                                        <p:attrNameLst>
                                          <p:attrName>ppt_x</p:attrName>
                                        </p:attrNameLst>
                                      </p:cBhvr>
                                      <p:tavLst>
                                        <p:tav tm="0">
                                          <p:val>
                                            <p:strVal val="#ppt_x"/>
                                          </p:val>
                                        </p:tav>
                                        <p:tav tm="100000">
                                          <p:val>
                                            <p:strVal val="#ppt_x"/>
                                          </p:val>
                                        </p:tav>
                                      </p:tavLst>
                                    </p:anim>
                                    <p:anim calcmode="lin" valueType="num">
                                      <p:cBhvr additive="base">
                                        <p:cTn id="65" dur="2000" fill="hold"/>
                                        <p:tgtEl>
                                          <p:spTgt spid="224260">
                                            <p:txEl>
                                              <p:pRg st="11" end="11"/>
                                            </p:txEl>
                                          </p:spTgt>
                                        </p:tgtEl>
                                        <p:attrNameLst>
                                          <p:attrName>ppt_y</p:attrName>
                                        </p:attrNameLst>
                                      </p:cBhvr>
                                      <p:tavLst>
                                        <p:tav tm="0">
                                          <p:val>
                                            <p:strVal val="1+#ppt_h/2"/>
                                          </p:val>
                                        </p:tav>
                                        <p:tav tm="100000">
                                          <p:val>
                                            <p:strVal val="#ppt_y"/>
                                          </p:val>
                                        </p:tav>
                                      </p:tavLst>
                                    </p:anim>
                                  </p:childTnLst>
                                </p:cTn>
                              </p:par>
                            </p:childTnLst>
                          </p:cTn>
                        </p:par>
                        <p:par>
                          <p:cTn id="66" fill="hold">
                            <p:stCondLst>
                              <p:cond delay="77000"/>
                            </p:stCondLst>
                            <p:childTnLst>
                              <p:par>
                                <p:cTn id="67" presetID="6" presetClass="emph" presetSubtype="0" fill="hold" nodeType="afterEffect">
                                  <p:stCondLst>
                                    <p:cond delay="0"/>
                                  </p:stCondLst>
                                  <p:childTnLst>
                                    <p:animScale>
                                      <p:cBhvr>
                                        <p:cTn id="68" dur="2000" fill="hold"/>
                                        <p:tgtEl>
                                          <p:spTgt spid="224263"/>
                                        </p:tgtEl>
                                      </p:cBhvr>
                                      <p:by x="150000" y="150000"/>
                                    </p:animScale>
                                  </p:childTnLst>
                                </p:cTn>
                              </p:par>
                            </p:childTnLst>
                          </p:cTn>
                        </p:par>
                        <p:par>
                          <p:cTn id="69" fill="hold">
                            <p:stCondLst>
                              <p:cond delay="79000"/>
                            </p:stCondLst>
                            <p:childTnLst>
                              <p:par>
                                <p:cTn id="70" presetID="2" presetClass="entr" presetSubtype="4" fill="hold" nodeType="afterEffect">
                                  <p:stCondLst>
                                    <p:cond delay="1000"/>
                                  </p:stCondLst>
                                  <p:childTnLst>
                                    <p:set>
                                      <p:cBhvr>
                                        <p:cTn id="71" dur="1" fill="hold">
                                          <p:stCondLst>
                                            <p:cond delay="0"/>
                                          </p:stCondLst>
                                        </p:cTn>
                                        <p:tgtEl>
                                          <p:spTgt spid="224260">
                                            <p:txEl>
                                              <p:pRg st="13" end="13"/>
                                            </p:txEl>
                                          </p:spTgt>
                                        </p:tgtEl>
                                        <p:attrNameLst>
                                          <p:attrName>style.visibility</p:attrName>
                                        </p:attrNameLst>
                                      </p:cBhvr>
                                      <p:to>
                                        <p:strVal val="visible"/>
                                      </p:to>
                                    </p:set>
                                    <p:anim calcmode="lin" valueType="num">
                                      <p:cBhvr additive="base">
                                        <p:cTn id="72" dur="2000" fill="hold"/>
                                        <p:tgtEl>
                                          <p:spTgt spid="224260">
                                            <p:txEl>
                                              <p:pRg st="13" end="13"/>
                                            </p:txEl>
                                          </p:spTgt>
                                        </p:tgtEl>
                                        <p:attrNameLst>
                                          <p:attrName>ppt_x</p:attrName>
                                        </p:attrNameLst>
                                      </p:cBhvr>
                                      <p:tavLst>
                                        <p:tav tm="0">
                                          <p:val>
                                            <p:strVal val="#ppt_x"/>
                                          </p:val>
                                        </p:tav>
                                        <p:tav tm="100000">
                                          <p:val>
                                            <p:strVal val="#ppt_x"/>
                                          </p:val>
                                        </p:tav>
                                      </p:tavLst>
                                    </p:anim>
                                    <p:anim calcmode="lin" valueType="num">
                                      <p:cBhvr additive="base">
                                        <p:cTn id="73" dur="2000" fill="hold"/>
                                        <p:tgtEl>
                                          <p:spTgt spid="224260">
                                            <p:txEl>
                                              <p:pRg st="13" end="13"/>
                                            </p:txEl>
                                          </p:spTgt>
                                        </p:tgtEl>
                                        <p:attrNameLst>
                                          <p:attrName>ppt_y</p:attrName>
                                        </p:attrNameLst>
                                      </p:cBhvr>
                                      <p:tavLst>
                                        <p:tav tm="0">
                                          <p:val>
                                            <p:strVal val="1+#ppt_h/2"/>
                                          </p:val>
                                        </p:tav>
                                        <p:tav tm="100000">
                                          <p:val>
                                            <p:strVal val="#ppt_y"/>
                                          </p:val>
                                        </p:tav>
                                      </p:tavLst>
                                    </p:anim>
                                  </p:childTnLst>
                                </p:cTn>
                              </p:par>
                            </p:childTnLst>
                          </p:cTn>
                        </p:par>
                        <p:par>
                          <p:cTn id="74" fill="hold">
                            <p:stCondLst>
                              <p:cond delay="82000"/>
                            </p:stCondLst>
                            <p:childTnLst>
                              <p:par>
                                <p:cTn id="75" presetID="2" presetClass="entr" presetSubtype="4" fill="hold" nodeType="afterEffect">
                                  <p:stCondLst>
                                    <p:cond delay="1000"/>
                                  </p:stCondLst>
                                  <p:childTnLst>
                                    <p:set>
                                      <p:cBhvr>
                                        <p:cTn id="76" dur="1" fill="hold">
                                          <p:stCondLst>
                                            <p:cond delay="0"/>
                                          </p:stCondLst>
                                        </p:cTn>
                                        <p:tgtEl>
                                          <p:spTgt spid="224260">
                                            <p:txEl>
                                              <p:pRg st="14" end="14"/>
                                            </p:txEl>
                                          </p:spTgt>
                                        </p:tgtEl>
                                        <p:attrNameLst>
                                          <p:attrName>style.visibility</p:attrName>
                                        </p:attrNameLst>
                                      </p:cBhvr>
                                      <p:to>
                                        <p:strVal val="visible"/>
                                      </p:to>
                                    </p:set>
                                    <p:anim calcmode="lin" valueType="num">
                                      <p:cBhvr additive="base">
                                        <p:cTn id="77" dur="2000" fill="hold"/>
                                        <p:tgtEl>
                                          <p:spTgt spid="224260">
                                            <p:txEl>
                                              <p:pRg st="14" end="14"/>
                                            </p:txEl>
                                          </p:spTgt>
                                        </p:tgtEl>
                                        <p:attrNameLst>
                                          <p:attrName>ppt_x</p:attrName>
                                        </p:attrNameLst>
                                      </p:cBhvr>
                                      <p:tavLst>
                                        <p:tav tm="0">
                                          <p:val>
                                            <p:strVal val="#ppt_x"/>
                                          </p:val>
                                        </p:tav>
                                        <p:tav tm="100000">
                                          <p:val>
                                            <p:strVal val="#ppt_x"/>
                                          </p:val>
                                        </p:tav>
                                      </p:tavLst>
                                    </p:anim>
                                    <p:anim calcmode="lin" valueType="num">
                                      <p:cBhvr additive="base">
                                        <p:cTn id="78" dur="2000" fill="hold"/>
                                        <p:tgtEl>
                                          <p:spTgt spid="224260">
                                            <p:txEl>
                                              <p:pRg st="14" end="14"/>
                                            </p:txEl>
                                          </p:spTgt>
                                        </p:tgtEl>
                                        <p:attrNameLst>
                                          <p:attrName>ppt_y</p:attrName>
                                        </p:attrNameLst>
                                      </p:cBhvr>
                                      <p:tavLst>
                                        <p:tav tm="0">
                                          <p:val>
                                            <p:strVal val="1+#ppt_h/2"/>
                                          </p:val>
                                        </p:tav>
                                        <p:tav tm="100000">
                                          <p:val>
                                            <p:strVal val="#ppt_y"/>
                                          </p:val>
                                        </p:tav>
                                      </p:tavLst>
                                    </p:anim>
                                  </p:childTnLst>
                                </p:cTn>
                              </p:par>
                            </p:childTnLst>
                          </p:cTn>
                        </p:par>
                        <p:par>
                          <p:cTn id="79" fill="hold">
                            <p:stCondLst>
                              <p:cond delay="85000"/>
                            </p:stCondLst>
                            <p:childTnLst>
                              <p:par>
                                <p:cTn id="80" presetID="2" presetClass="entr" presetSubtype="4" fill="hold" nodeType="afterEffect">
                                  <p:stCondLst>
                                    <p:cond delay="1000"/>
                                  </p:stCondLst>
                                  <p:childTnLst>
                                    <p:set>
                                      <p:cBhvr>
                                        <p:cTn id="81" dur="1" fill="hold">
                                          <p:stCondLst>
                                            <p:cond delay="0"/>
                                          </p:stCondLst>
                                        </p:cTn>
                                        <p:tgtEl>
                                          <p:spTgt spid="224260">
                                            <p:txEl>
                                              <p:pRg st="15" end="15"/>
                                            </p:txEl>
                                          </p:spTgt>
                                        </p:tgtEl>
                                        <p:attrNameLst>
                                          <p:attrName>style.visibility</p:attrName>
                                        </p:attrNameLst>
                                      </p:cBhvr>
                                      <p:to>
                                        <p:strVal val="visible"/>
                                      </p:to>
                                    </p:set>
                                    <p:anim calcmode="lin" valueType="num">
                                      <p:cBhvr additive="base">
                                        <p:cTn id="82" dur="2000" fill="hold"/>
                                        <p:tgtEl>
                                          <p:spTgt spid="224260">
                                            <p:txEl>
                                              <p:pRg st="15" end="15"/>
                                            </p:txEl>
                                          </p:spTgt>
                                        </p:tgtEl>
                                        <p:attrNameLst>
                                          <p:attrName>ppt_x</p:attrName>
                                        </p:attrNameLst>
                                      </p:cBhvr>
                                      <p:tavLst>
                                        <p:tav tm="0">
                                          <p:val>
                                            <p:strVal val="#ppt_x"/>
                                          </p:val>
                                        </p:tav>
                                        <p:tav tm="100000">
                                          <p:val>
                                            <p:strVal val="#ppt_x"/>
                                          </p:val>
                                        </p:tav>
                                      </p:tavLst>
                                    </p:anim>
                                    <p:anim calcmode="lin" valueType="num">
                                      <p:cBhvr additive="base">
                                        <p:cTn id="83" dur="2000" fill="hold"/>
                                        <p:tgtEl>
                                          <p:spTgt spid="224260">
                                            <p:txEl>
                                              <p:pRg st="15" end="15"/>
                                            </p:txEl>
                                          </p:spTgt>
                                        </p:tgtEl>
                                        <p:attrNameLst>
                                          <p:attrName>ppt_y</p:attrName>
                                        </p:attrNameLst>
                                      </p:cBhvr>
                                      <p:tavLst>
                                        <p:tav tm="0">
                                          <p:val>
                                            <p:strVal val="1+#ppt_h/2"/>
                                          </p:val>
                                        </p:tav>
                                        <p:tav tm="100000">
                                          <p:val>
                                            <p:strVal val="#ppt_y"/>
                                          </p:val>
                                        </p:tav>
                                      </p:tavLst>
                                    </p:anim>
                                  </p:childTnLst>
                                </p:cTn>
                              </p:par>
                            </p:childTnLst>
                          </p:cTn>
                        </p:par>
                        <p:par>
                          <p:cTn id="84" fill="hold">
                            <p:stCondLst>
                              <p:cond delay="88000"/>
                            </p:stCondLst>
                            <p:childTnLst>
                              <p:par>
                                <p:cTn id="85" presetID="2" presetClass="entr" presetSubtype="4" fill="hold" nodeType="afterEffect">
                                  <p:stCondLst>
                                    <p:cond delay="1000"/>
                                  </p:stCondLst>
                                  <p:childTnLst>
                                    <p:set>
                                      <p:cBhvr>
                                        <p:cTn id="86" dur="1" fill="hold">
                                          <p:stCondLst>
                                            <p:cond delay="0"/>
                                          </p:stCondLst>
                                        </p:cTn>
                                        <p:tgtEl>
                                          <p:spTgt spid="224260">
                                            <p:txEl>
                                              <p:pRg st="16" end="16"/>
                                            </p:txEl>
                                          </p:spTgt>
                                        </p:tgtEl>
                                        <p:attrNameLst>
                                          <p:attrName>style.visibility</p:attrName>
                                        </p:attrNameLst>
                                      </p:cBhvr>
                                      <p:to>
                                        <p:strVal val="visible"/>
                                      </p:to>
                                    </p:set>
                                    <p:anim calcmode="lin" valueType="num">
                                      <p:cBhvr additive="base">
                                        <p:cTn id="87" dur="2000" fill="hold"/>
                                        <p:tgtEl>
                                          <p:spTgt spid="224260">
                                            <p:txEl>
                                              <p:pRg st="16" end="16"/>
                                            </p:txEl>
                                          </p:spTgt>
                                        </p:tgtEl>
                                        <p:attrNameLst>
                                          <p:attrName>ppt_x</p:attrName>
                                        </p:attrNameLst>
                                      </p:cBhvr>
                                      <p:tavLst>
                                        <p:tav tm="0">
                                          <p:val>
                                            <p:strVal val="#ppt_x"/>
                                          </p:val>
                                        </p:tav>
                                        <p:tav tm="100000">
                                          <p:val>
                                            <p:strVal val="#ppt_x"/>
                                          </p:val>
                                        </p:tav>
                                      </p:tavLst>
                                    </p:anim>
                                    <p:anim calcmode="lin" valueType="num">
                                      <p:cBhvr additive="base">
                                        <p:cTn id="88" dur="2000" fill="hold"/>
                                        <p:tgtEl>
                                          <p:spTgt spid="224260">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6" presetClass="emph" presetSubtype="0" fill="hold" nodeType="clickEffect">
                                  <p:stCondLst>
                                    <p:cond delay="0"/>
                                  </p:stCondLst>
                                  <p:childTnLst>
                                    <p:animScale>
                                      <p:cBhvr>
                                        <p:cTn id="92" dur="2000" fill="hold"/>
                                        <p:tgtEl>
                                          <p:spTgt spid="224261"/>
                                        </p:tgtEl>
                                      </p:cBhvr>
                                      <p:by x="150000" y="150000"/>
                                    </p:animScale>
                                  </p:childTnLst>
                                </p:cTn>
                              </p:par>
                            </p:childTnLst>
                          </p:cTn>
                        </p:par>
                        <p:par>
                          <p:cTn id="93" fill="hold">
                            <p:stCondLst>
                              <p:cond delay="2000"/>
                            </p:stCondLst>
                            <p:childTnLst>
                              <p:par>
                                <p:cTn id="94" presetID="2" presetClass="entr" presetSubtype="4" fill="hold" nodeType="afterEffect">
                                  <p:stCondLst>
                                    <p:cond delay="1000"/>
                                  </p:stCondLst>
                                  <p:childTnLst>
                                    <p:set>
                                      <p:cBhvr>
                                        <p:cTn id="95" dur="1" fill="hold">
                                          <p:stCondLst>
                                            <p:cond delay="0"/>
                                          </p:stCondLst>
                                        </p:cTn>
                                        <p:tgtEl>
                                          <p:spTgt spid="224260">
                                            <p:txEl>
                                              <p:pRg st="18" end="18"/>
                                            </p:txEl>
                                          </p:spTgt>
                                        </p:tgtEl>
                                        <p:attrNameLst>
                                          <p:attrName>style.visibility</p:attrName>
                                        </p:attrNameLst>
                                      </p:cBhvr>
                                      <p:to>
                                        <p:strVal val="visible"/>
                                      </p:to>
                                    </p:set>
                                    <p:anim calcmode="lin" valueType="num">
                                      <p:cBhvr additive="base">
                                        <p:cTn id="96" dur="2000" fill="hold"/>
                                        <p:tgtEl>
                                          <p:spTgt spid="224260">
                                            <p:txEl>
                                              <p:pRg st="18" end="18"/>
                                            </p:txEl>
                                          </p:spTgt>
                                        </p:tgtEl>
                                        <p:attrNameLst>
                                          <p:attrName>ppt_x</p:attrName>
                                        </p:attrNameLst>
                                      </p:cBhvr>
                                      <p:tavLst>
                                        <p:tav tm="0">
                                          <p:val>
                                            <p:strVal val="#ppt_x"/>
                                          </p:val>
                                        </p:tav>
                                        <p:tav tm="100000">
                                          <p:val>
                                            <p:strVal val="#ppt_x"/>
                                          </p:val>
                                        </p:tav>
                                      </p:tavLst>
                                    </p:anim>
                                    <p:anim calcmode="lin" valueType="num">
                                      <p:cBhvr additive="base">
                                        <p:cTn id="97" dur="2000" fill="hold"/>
                                        <p:tgtEl>
                                          <p:spTgt spid="224260">
                                            <p:txEl>
                                              <p:pRg st="18" end="18"/>
                                            </p:txEl>
                                          </p:spTgt>
                                        </p:tgtEl>
                                        <p:attrNameLst>
                                          <p:attrName>ppt_y</p:attrName>
                                        </p:attrNameLst>
                                      </p:cBhvr>
                                      <p:tavLst>
                                        <p:tav tm="0">
                                          <p:val>
                                            <p:strVal val="1+#ppt_h/2"/>
                                          </p:val>
                                        </p:tav>
                                        <p:tav tm="100000">
                                          <p:val>
                                            <p:strVal val="#ppt_y"/>
                                          </p:val>
                                        </p:tav>
                                      </p:tavLst>
                                    </p:anim>
                                  </p:childTnLst>
                                </p:cTn>
                              </p:par>
                            </p:childTnLst>
                          </p:cTn>
                        </p:par>
                        <p:par>
                          <p:cTn id="98" fill="hold">
                            <p:stCondLst>
                              <p:cond delay="5000"/>
                            </p:stCondLst>
                            <p:childTnLst>
                              <p:par>
                                <p:cTn id="99" presetID="2" presetClass="entr" presetSubtype="4" fill="hold" nodeType="afterEffect">
                                  <p:stCondLst>
                                    <p:cond delay="1000"/>
                                  </p:stCondLst>
                                  <p:childTnLst>
                                    <p:set>
                                      <p:cBhvr>
                                        <p:cTn id="100" dur="1" fill="hold">
                                          <p:stCondLst>
                                            <p:cond delay="0"/>
                                          </p:stCondLst>
                                        </p:cTn>
                                        <p:tgtEl>
                                          <p:spTgt spid="224260">
                                            <p:txEl>
                                              <p:pRg st="19" end="19"/>
                                            </p:txEl>
                                          </p:spTgt>
                                        </p:tgtEl>
                                        <p:attrNameLst>
                                          <p:attrName>style.visibility</p:attrName>
                                        </p:attrNameLst>
                                      </p:cBhvr>
                                      <p:to>
                                        <p:strVal val="visible"/>
                                      </p:to>
                                    </p:set>
                                    <p:anim calcmode="lin" valueType="num">
                                      <p:cBhvr additive="base">
                                        <p:cTn id="101" dur="2000" fill="hold"/>
                                        <p:tgtEl>
                                          <p:spTgt spid="224260">
                                            <p:txEl>
                                              <p:pRg st="19" end="19"/>
                                            </p:txEl>
                                          </p:spTgt>
                                        </p:tgtEl>
                                        <p:attrNameLst>
                                          <p:attrName>ppt_x</p:attrName>
                                        </p:attrNameLst>
                                      </p:cBhvr>
                                      <p:tavLst>
                                        <p:tav tm="0">
                                          <p:val>
                                            <p:strVal val="#ppt_x"/>
                                          </p:val>
                                        </p:tav>
                                        <p:tav tm="100000">
                                          <p:val>
                                            <p:strVal val="#ppt_x"/>
                                          </p:val>
                                        </p:tav>
                                      </p:tavLst>
                                    </p:anim>
                                    <p:anim calcmode="lin" valueType="num">
                                      <p:cBhvr additive="base">
                                        <p:cTn id="102" dur="2000" fill="hold"/>
                                        <p:tgtEl>
                                          <p:spTgt spid="224260">
                                            <p:txEl>
                                              <p:pRg st="19" end="19"/>
                                            </p:txEl>
                                          </p:spTgt>
                                        </p:tgtEl>
                                        <p:attrNameLst>
                                          <p:attrName>ppt_y</p:attrName>
                                        </p:attrNameLst>
                                      </p:cBhvr>
                                      <p:tavLst>
                                        <p:tav tm="0">
                                          <p:val>
                                            <p:strVal val="1+#ppt_h/2"/>
                                          </p:val>
                                        </p:tav>
                                        <p:tav tm="100000">
                                          <p:val>
                                            <p:strVal val="#ppt_y"/>
                                          </p:val>
                                        </p:tav>
                                      </p:tavLst>
                                    </p:anim>
                                  </p:childTnLst>
                                </p:cTn>
                              </p:par>
                            </p:childTnLst>
                          </p:cTn>
                        </p:par>
                        <p:par>
                          <p:cTn id="103" fill="hold">
                            <p:stCondLst>
                              <p:cond delay="8000"/>
                            </p:stCondLst>
                            <p:childTnLst>
                              <p:par>
                                <p:cTn id="104" presetID="2" presetClass="entr" presetSubtype="4" fill="hold" nodeType="afterEffect">
                                  <p:stCondLst>
                                    <p:cond delay="1000"/>
                                  </p:stCondLst>
                                  <p:childTnLst>
                                    <p:set>
                                      <p:cBhvr>
                                        <p:cTn id="105" dur="1" fill="hold">
                                          <p:stCondLst>
                                            <p:cond delay="0"/>
                                          </p:stCondLst>
                                        </p:cTn>
                                        <p:tgtEl>
                                          <p:spTgt spid="224260">
                                            <p:txEl>
                                              <p:pRg st="20" end="20"/>
                                            </p:txEl>
                                          </p:spTgt>
                                        </p:tgtEl>
                                        <p:attrNameLst>
                                          <p:attrName>style.visibility</p:attrName>
                                        </p:attrNameLst>
                                      </p:cBhvr>
                                      <p:to>
                                        <p:strVal val="visible"/>
                                      </p:to>
                                    </p:set>
                                    <p:anim calcmode="lin" valueType="num">
                                      <p:cBhvr additive="base">
                                        <p:cTn id="106" dur="2000" fill="hold"/>
                                        <p:tgtEl>
                                          <p:spTgt spid="224260">
                                            <p:txEl>
                                              <p:pRg st="20" end="20"/>
                                            </p:txEl>
                                          </p:spTgt>
                                        </p:tgtEl>
                                        <p:attrNameLst>
                                          <p:attrName>ppt_x</p:attrName>
                                        </p:attrNameLst>
                                      </p:cBhvr>
                                      <p:tavLst>
                                        <p:tav tm="0">
                                          <p:val>
                                            <p:strVal val="#ppt_x"/>
                                          </p:val>
                                        </p:tav>
                                        <p:tav tm="100000">
                                          <p:val>
                                            <p:strVal val="#ppt_x"/>
                                          </p:val>
                                        </p:tav>
                                      </p:tavLst>
                                    </p:anim>
                                    <p:anim calcmode="lin" valueType="num">
                                      <p:cBhvr additive="base">
                                        <p:cTn id="107" dur="2000" fill="hold"/>
                                        <p:tgtEl>
                                          <p:spTgt spid="224260">
                                            <p:txEl>
                                              <p:pRg st="20" end="2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8"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2242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5"/>
          <p:cNvSpPr>
            <a:spLocks noGrp="1"/>
          </p:cNvSpPr>
          <p:nvPr>
            <p:ph type="sldNum" sz="quarter" idx="12"/>
          </p:nvPr>
        </p:nvSpPr>
        <p:spPr/>
        <p:txBody>
          <a:bodyPr/>
          <a:lstStyle/>
          <a:p>
            <a:fld id="{D1D133C1-2F52-458F-B6CA-6BF5E0510E26}" type="slidenum">
              <a:rPr lang="en-US"/>
              <a:pPr/>
              <a:t>18</a:t>
            </a:fld>
            <a:endParaRPr lang="en-US" dirty="0"/>
          </a:p>
        </p:txBody>
      </p:sp>
      <p:sp>
        <p:nvSpPr>
          <p:cNvPr id="101378" name="Rectangle 2"/>
          <p:cNvSpPr>
            <a:spLocks noGrp="1" noChangeArrowheads="1"/>
          </p:cNvSpPr>
          <p:nvPr>
            <p:ph type="title"/>
          </p:nvPr>
        </p:nvSpPr>
        <p:spPr>
          <a:xfrm>
            <a:off x="762000" y="0"/>
            <a:ext cx="7772400" cy="762000"/>
          </a:xfrm>
        </p:spPr>
        <p:txBody>
          <a:bodyPr/>
          <a:lstStyle/>
          <a:p>
            <a:r>
              <a:rPr lang="en-US" sz="4000" b="1" dirty="0">
                <a:solidFill>
                  <a:srgbClr val="CC0000"/>
                </a:solidFill>
              </a:rPr>
              <a:t>Basics of Traffic Cycling</a:t>
            </a:r>
            <a:endParaRPr lang="en-US" sz="2800" b="1" dirty="0"/>
          </a:p>
        </p:txBody>
      </p:sp>
      <p:sp>
        <p:nvSpPr>
          <p:cNvPr id="101379" name="Rectangle 3"/>
          <p:cNvSpPr>
            <a:spLocks noGrp="1" noChangeArrowheads="1"/>
          </p:cNvSpPr>
          <p:nvPr>
            <p:ph type="body" idx="1"/>
          </p:nvPr>
        </p:nvSpPr>
        <p:spPr>
          <a:xfrm>
            <a:off x="381000" y="1371600"/>
            <a:ext cx="8305800" cy="5486400"/>
          </a:xfrm>
        </p:spPr>
        <p:txBody>
          <a:bodyPr/>
          <a:lstStyle/>
          <a:p>
            <a:pPr marL="0" indent="0"/>
            <a:endParaRPr lang="en-US" sz="1800" dirty="0"/>
          </a:p>
          <a:p>
            <a:pPr marL="0" indent="0">
              <a:buFontTx/>
              <a:buNone/>
            </a:pPr>
            <a:endParaRPr lang="en-US" sz="1800" dirty="0"/>
          </a:p>
        </p:txBody>
      </p:sp>
      <p:graphicFrame>
        <p:nvGraphicFramePr>
          <p:cNvPr id="101455" name="Group 79"/>
          <p:cNvGraphicFramePr>
            <a:graphicFrameLocks noGrp="1"/>
          </p:cNvGraphicFramePr>
          <p:nvPr/>
        </p:nvGraphicFramePr>
        <p:xfrm>
          <a:off x="-3810000" y="8458200"/>
          <a:ext cx="4151630" cy="18760440"/>
        </p:xfrm>
        <a:graphic>
          <a:graphicData uri="http://schemas.openxmlformats.org/drawingml/2006/table">
            <a:tbl>
              <a:tblPr/>
              <a:tblGrid>
                <a:gridCol w="3943350"/>
                <a:gridCol w="208280"/>
              </a:tblGrid>
              <a:tr h="408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700" b="0" i="1" u="none" strike="noStrike" cap="none" normalizeH="0" baseline="0" dirty="0" smtClean="0">
                          <a:ln>
                            <a:noFill/>
                          </a:ln>
                          <a:solidFill>
                            <a:schemeClr val="tx1"/>
                          </a:solidFill>
                          <a:effectLst/>
                          <a:latin typeface="Times New Roman" pitchFamily="18" charset="0"/>
                        </a:rPr>
                        <a:t>  </a:t>
                      </a:r>
                      <a:r>
                        <a:rPr kumimoji="0" lang="en-US" sz="14000" b="0" i="1" u="none" strike="noStrike" cap="none" normalizeH="0" baseline="0" dirty="0" smtClean="0">
                          <a:ln>
                            <a:noFill/>
                          </a:ln>
                          <a:solidFill>
                            <a:schemeClr val="tx1"/>
                          </a:solidFill>
                          <a:effectLst/>
                          <a:latin typeface="Times New Roman" pitchFamily="18" charset="0"/>
                        </a:rPr>
                        <a:t> </a:t>
                      </a:r>
                      <a:r>
                        <a:rPr kumimoji="0" lang="en-US" sz="700" b="0" i="1" u="none" strike="noStrike" cap="none" normalizeH="0" baseline="0" dirty="0" smtClean="0">
                          <a:ln>
                            <a:noFill/>
                          </a:ln>
                          <a:solidFill>
                            <a:schemeClr val="tx1"/>
                          </a:solidFill>
                          <a:effectLst/>
                          <a:latin typeface="Times New Roman" pitchFamily="18" charset="0"/>
                        </a:rPr>
                        <a:t>                                                                                                                                                         </a:t>
                      </a:r>
                    </a:p>
                  </a:txBody>
                  <a:tcPr anchor="ctr" horzOverflow="overflow">
                    <a:lnL>
                      <a:noFill/>
                    </a:lnL>
                    <a:lnR cap="flat">
                      <a:noFill/>
                    </a:lnR>
                    <a:lnT cap="flat">
                      <a:noFill/>
                    </a:lnT>
                    <a:lnB cap="flat">
                      <a:noFill/>
                    </a:lnB>
                    <a:lnTlToBr>
                      <a:noFill/>
                    </a:lnTlToBr>
                    <a:lnBlToTr>
                      <a:noFill/>
                    </a:lnBlToTr>
                    <a:noFill/>
                  </a:tcPr>
                </a:tc>
              </a:tr>
            </a:tbl>
          </a:graphicData>
        </a:graphic>
      </p:graphicFrame>
      <p:pic>
        <p:nvPicPr>
          <p:cNvPr id="101383" name="Picture 7" descr="wrongway"/>
          <p:cNvPicPr>
            <a:picLocks noChangeAspect="1" noChangeArrowheads="1"/>
          </p:cNvPicPr>
          <p:nvPr/>
        </p:nvPicPr>
        <p:blipFill>
          <a:blip r:embed="rId4" cstate="print"/>
          <a:srcRect/>
          <a:stretch>
            <a:fillRect/>
          </a:stretch>
        </p:blipFill>
        <p:spPr bwMode="auto">
          <a:xfrm>
            <a:off x="4267200" y="3505200"/>
            <a:ext cx="4648200" cy="3021013"/>
          </a:xfrm>
          <a:prstGeom prst="rect">
            <a:avLst/>
          </a:prstGeom>
          <a:noFill/>
        </p:spPr>
      </p:pic>
      <p:sp>
        <p:nvSpPr>
          <p:cNvPr id="101433" name="Rectangle 57"/>
          <p:cNvSpPr>
            <a:spLocks noChangeArrowheads="1"/>
          </p:cNvSpPr>
          <p:nvPr/>
        </p:nvSpPr>
        <p:spPr bwMode="auto">
          <a:xfrm>
            <a:off x="152400" y="685800"/>
            <a:ext cx="8686800" cy="2585323"/>
          </a:xfrm>
          <a:prstGeom prst="rect">
            <a:avLst/>
          </a:prstGeom>
          <a:noFill/>
          <a:ln w="9525">
            <a:noFill/>
            <a:miter lim="800000"/>
            <a:headEnd/>
            <a:tailEnd/>
          </a:ln>
          <a:effectLst/>
        </p:spPr>
        <p:txBody>
          <a:bodyPr wrap="square">
            <a:spAutoFit/>
          </a:bodyPr>
          <a:lstStyle/>
          <a:p>
            <a:r>
              <a:rPr lang="en-US" sz="1800" dirty="0">
                <a:solidFill>
                  <a:srgbClr val="003399"/>
                </a:solidFill>
              </a:rPr>
              <a:t>When </a:t>
            </a:r>
            <a:r>
              <a:rPr lang="en-US" sz="1800" u="sng" dirty="0">
                <a:solidFill>
                  <a:srgbClr val="FF0000"/>
                </a:solidFill>
              </a:rPr>
              <a:t>driving</a:t>
            </a:r>
            <a:r>
              <a:rPr lang="en-US" sz="1800" dirty="0">
                <a:solidFill>
                  <a:srgbClr val="003399"/>
                </a:solidFill>
              </a:rPr>
              <a:t> your Bicycle you are considered a </a:t>
            </a:r>
            <a:r>
              <a:rPr lang="en-US" sz="1800" u="sng" dirty="0">
                <a:solidFill>
                  <a:srgbClr val="FF0000"/>
                </a:solidFill>
              </a:rPr>
              <a:t>vehicle</a:t>
            </a:r>
            <a:r>
              <a:rPr lang="en-US" sz="1800" dirty="0">
                <a:solidFill>
                  <a:srgbClr val="FF0000"/>
                </a:solidFill>
              </a:rPr>
              <a:t> </a:t>
            </a:r>
            <a:r>
              <a:rPr lang="en-US" sz="1800" dirty="0">
                <a:solidFill>
                  <a:srgbClr val="003399"/>
                </a:solidFill>
              </a:rPr>
              <a:t>and must obey </a:t>
            </a:r>
            <a:r>
              <a:rPr lang="en-US" sz="1800" u="sng" dirty="0">
                <a:solidFill>
                  <a:srgbClr val="FF0000"/>
                </a:solidFill>
              </a:rPr>
              <a:t>all </a:t>
            </a:r>
            <a:r>
              <a:rPr lang="en-US" sz="1800" dirty="0">
                <a:solidFill>
                  <a:srgbClr val="003399"/>
                </a:solidFill>
              </a:rPr>
              <a:t>traffic laws.</a:t>
            </a:r>
          </a:p>
          <a:p>
            <a:pPr lvl="1">
              <a:buFontTx/>
              <a:buChar char="•"/>
            </a:pPr>
            <a:r>
              <a:rPr lang="en-US" sz="1800" dirty="0">
                <a:solidFill>
                  <a:srgbClr val="003399"/>
                </a:solidFill>
              </a:rPr>
              <a:t>You must </a:t>
            </a:r>
            <a:r>
              <a:rPr lang="en-US" sz="1800" dirty="0">
                <a:solidFill>
                  <a:srgbClr val="FF0000"/>
                </a:solidFill>
              </a:rPr>
              <a:t>signal </a:t>
            </a:r>
            <a:r>
              <a:rPr lang="en-US" sz="1800" dirty="0">
                <a:solidFill>
                  <a:srgbClr val="003399"/>
                </a:solidFill>
              </a:rPr>
              <a:t>when you plan to stop or turn.</a:t>
            </a:r>
          </a:p>
          <a:p>
            <a:pPr lvl="1">
              <a:buFontTx/>
              <a:buChar char="•"/>
            </a:pPr>
            <a:r>
              <a:rPr lang="en-US" sz="1800" dirty="0">
                <a:solidFill>
                  <a:srgbClr val="003399"/>
                </a:solidFill>
              </a:rPr>
              <a:t>You must </a:t>
            </a:r>
            <a:r>
              <a:rPr lang="en-US" sz="1800" dirty="0">
                <a:solidFill>
                  <a:srgbClr val="FF0000"/>
                </a:solidFill>
              </a:rPr>
              <a:t>give pedestrians the right of way</a:t>
            </a:r>
            <a:r>
              <a:rPr lang="en-US" sz="1800" dirty="0">
                <a:solidFill>
                  <a:srgbClr val="003399"/>
                </a:solidFill>
              </a:rPr>
              <a:t> and audible signal before overtaking or passing them. Ring your Bell or say “passing left” or “passing right”</a:t>
            </a:r>
          </a:p>
          <a:p>
            <a:pPr lvl="1">
              <a:buFontTx/>
              <a:buChar char="•"/>
            </a:pPr>
            <a:r>
              <a:rPr lang="en-US" sz="1800" dirty="0">
                <a:solidFill>
                  <a:srgbClr val="003399"/>
                </a:solidFill>
              </a:rPr>
              <a:t>You Must </a:t>
            </a:r>
            <a:r>
              <a:rPr lang="en-US" sz="1800" u="sng" dirty="0">
                <a:solidFill>
                  <a:srgbClr val="FF0000"/>
                </a:solidFill>
              </a:rPr>
              <a:t>Drive</a:t>
            </a:r>
            <a:r>
              <a:rPr lang="en-US" sz="1800" dirty="0">
                <a:solidFill>
                  <a:srgbClr val="003399"/>
                </a:solidFill>
              </a:rPr>
              <a:t> your bicycle on the </a:t>
            </a:r>
            <a:r>
              <a:rPr lang="en-US" sz="1800" u="sng" dirty="0">
                <a:solidFill>
                  <a:srgbClr val="FF0000"/>
                </a:solidFill>
              </a:rPr>
              <a:t>Right</a:t>
            </a:r>
            <a:r>
              <a:rPr lang="en-US" sz="1800" u="sng" dirty="0">
                <a:solidFill>
                  <a:srgbClr val="003399"/>
                </a:solidFill>
              </a:rPr>
              <a:t> </a:t>
            </a:r>
            <a:r>
              <a:rPr lang="en-US" sz="1800" dirty="0">
                <a:solidFill>
                  <a:srgbClr val="003399"/>
                </a:solidFill>
              </a:rPr>
              <a:t>Side of the </a:t>
            </a:r>
            <a:r>
              <a:rPr lang="en-US" sz="1800" dirty="0" smtClean="0">
                <a:solidFill>
                  <a:srgbClr val="003399"/>
                </a:solidFill>
              </a:rPr>
              <a:t>Road</a:t>
            </a:r>
          </a:p>
          <a:p>
            <a:pPr lvl="1">
              <a:buFontTx/>
              <a:buChar char="•"/>
            </a:pPr>
            <a:r>
              <a:rPr lang="en-US" sz="1800" dirty="0" smtClean="0">
                <a:solidFill>
                  <a:srgbClr val="003399"/>
                </a:solidFill>
              </a:rPr>
              <a:t>You may drive you </a:t>
            </a:r>
            <a:r>
              <a:rPr lang="en-US" sz="1800" dirty="0" smtClean="0">
                <a:solidFill>
                  <a:schemeClr val="accent2">
                    <a:lumMod val="75000"/>
                  </a:schemeClr>
                </a:solidFill>
              </a:rPr>
              <a:t>bike</a:t>
            </a:r>
            <a:r>
              <a:rPr lang="en-US" sz="1800" dirty="0" smtClean="0">
                <a:solidFill>
                  <a:srgbClr val="003399"/>
                </a:solidFill>
              </a:rPr>
              <a:t> </a:t>
            </a:r>
            <a:r>
              <a:rPr lang="en-US" sz="1800" u="sng" dirty="0" smtClean="0">
                <a:solidFill>
                  <a:srgbClr val="FF0000"/>
                </a:solidFill>
              </a:rPr>
              <a:t>two abreast </a:t>
            </a:r>
            <a:r>
              <a:rPr lang="en-US" sz="1800" dirty="0" smtClean="0"/>
              <a:t>(two bicycles, side-by-side</a:t>
            </a:r>
            <a:r>
              <a:rPr lang="en-US" sz="1800" dirty="0" smtClean="0">
                <a:solidFill>
                  <a:schemeClr val="accent2">
                    <a:lumMod val="75000"/>
                  </a:schemeClr>
                </a:solidFill>
              </a:rPr>
              <a:t>)</a:t>
            </a:r>
            <a:r>
              <a:rPr lang="en-US" sz="1800" u="sng" dirty="0" smtClean="0">
                <a:solidFill>
                  <a:schemeClr val="accent2">
                    <a:lumMod val="75000"/>
                  </a:schemeClr>
                </a:solidFill>
              </a:rPr>
              <a:t> </a:t>
            </a:r>
            <a:r>
              <a:rPr lang="en-US" sz="1800" dirty="0" smtClean="0">
                <a:solidFill>
                  <a:schemeClr val="accent2">
                    <a:lumMod val="75000"/>
                  </a:schemeClr>
                </a:solidFill>
              </a:rPr>
              <a:t>except when faster vehicles need to pass. So stay in a single file when cars need to get by! On multi-lane roads, you can ride two abreast, but all the cyclists in your group must stay in one lane.</a:t>
            </a:r>
            <a:endParaRPr lang="en-US" sz="1800" dirty="0">
              <a:solidFill>
                <a:schemeClr val="accent2">
                  <a:lumMod val="75000"/>
                </a:schemeClr>
              </a:solidFill>
            </a:endParaRPr>
          </a:p>
        </p:txBody>
      </p:sp>
      <p:sp>
        <p:nvSpPr>
          <p:cNvPr id="101435" name="Line 59"/>
          <p:cNvSpPr>
            <a:spLocks noChangeShapeType="1"/>
          </p:cNvSpPr>
          <p:nvPr/>
        </p:nvSpPr>
        <p:spPr bwMode="auto">
          <a:xfrm flipH="1">
            <a:off x="5410200" y="4800600"/>
            <a:ext cx="609600" cy="228600"/>
          </a:xfrm>
          <a:prstGeom prst="line">
            <a:avLst/>
          </a:prstGeom>
          <a:noFill/>
          <a:ln w="9525">
            <a:solidFill>
              <a:srgbClr val="FF0000"/>
            </a:solidFill>
            <a:round/>
            <a:headEnd/>
            <a:tailEnd type="triangle" w="med" len="med"/>
          </a:ln>
          <a:effectLst/>
        </p:spPr>
        <p:txBody>
          <a:bodyPr/>
          <a:lstStyle/>
          <a:p>
            <a:endParaRPr lang="en-US" dirty="0"/>
          </a:p>
        </p:txBody>
      </p:sp>
      <p:sp>
        <p:nvSpPr>
          <p:cNvPr id="101436" name="Line 60"/>
          <p:cNvSpPr>
            <a:spLocks noChangeShapeType="1"/>
          </p:cNvSpPr>
          <p:nvPr/>
        </p:nvSpPr>
        <p:spPr bwMode="auto">
          <a:xfrm flipH="1" flipV="1">
            <a:off x="5257800" y="5257800"/>
            <a:ext cx="304800" cy="609600"/>
          </a:xfrm>
          <a:prstGeom prst="line">
            <a:avLst/>
          </a:prstGeom>
          <a:noFill/>
          <a:ln w="9525">
            <a:solidFill>
              <a:srgbClr val="FF0000"/>
            </a:solidFill>
            <a:round/>
            <a:headEnd/>
            <a:tailEnd type="triangle" w="med" len="med"/>
          </a:ln>
          <a:effectLst/>
        </p:spPr>
        <p:txBody>
          <a:bodyPr/>
          <a:lstStyle/>
          <a:p>
            <a:endParaRPr lang="en-US" dirty="0"/>
          </a:p>
        </p:txBody>
      </p:sp>
      <p:sp>
        <p:nvSpPr>
          <p:cNvPr id="101439" name="Text Box 63"/>
          <p:cNvSpPr txBox="1">
            <a:spLocks noChangeArrowheads="1"/>
          </p:cNvSpPr>
          <p:nvPr/>
        </p:nvSpPr>
        <p:spPr bwMode="auto">
          <a:xfrm>
            <a:off x="5562600" y="4953000"/>
            <a:ext cx="228600" cy="307777"/>
          </a:xfrm>
          <a:prstGeom prst="rect">
            <a:avLst/>
          </a:prstGeom>
          <a:noFill/>
          <a:ln w="9525">
            <a:noFill/>
            <a:miter lim="800000"/>
            <a:headEnd/>
            <a:tailEnd/>
          </a:ln>
          <a:effectLst/>
        </p:spPr>
        <p:txBody>
          <a:bodyPr wrap="square">
            <a:spAutoFit/>
          </a:bodyPr>
          <a:lstStyle/>
          <a:p>
            <a:r>
              <a:rPr lang="en-US" sz="1400" dirty="0">
                <a:solidFill>
                  <a:srgbClr val="FF0000"/>
                </a:solidFill>
              </a:rPr>
              <a:t>X</a:t>
            </a:r>
          </a:p>
        </p:txBody>
      </p:sp>
      <p:sp>
        <p:nvSpPr>
          <p:cNvPr id="101441" name="Text Box 65"/>
          <p:cNvSpPr txBox="1">
            <a:spLocks noChangeArrowheads="1"/>
          </p:cNvSpPr>
          <p:nvPr/>
        </p:nvSpPr>
        <p:spPr bwMode="auto">
          <a:xfrm>
            <a:off x="4724400" y="4953000"/>
            <a:ext cx="293688" cy="338554"/>
          </a:xfrm>
          <a:prstGeom prst="rect">
            <a:avLst/>
          </a:prstGeom>
          <a:noFill/>
          <a:ln w="9525">
            <a:noFill/>
            <a:miter lim="800000"/>
            <a:headEnd/>
            <a:tailEnd/>
          </a:ln>
          <a:effectLst/>
        </p:spPr>
        <p:txBody>
          <a:bodyPr wrap="square">
            <a:spAutoFit/>
          </a:bodyPr>
          <a:lstStyle/>
          <a:p>
            <a:r>
              <a:rPr lang="en-US" sz="1600" dirty="0">
                <a:solidFill>
                  <a:srgbClr val="FF0000"/>
                </a:solidFill>
              </a:rPr>
              <a:t>X</a:t>
            </a:r>
          </a:p>
        </p:txBody>
      </p:sp>
      <p:sp>
        <p:nvSpPr>
          <p:cNvPr id="101442" name="Line 66"/>
          <p:cNvSpPr>
            <a:spLocks noChangeShapeType="1"/>
          </p:cNvSpPr>
          <p:nvPr/>
        </p:nvSpPr>
        <p:spPr bwMode="auto">
          <a:xfrm flipV="1">
            <a:off x="5715000" y="4953000"/>
            <a:ext cx="1524000" cy="914400"/>
          </a:xfrm>
          <a:prstGeom prst="line">
            <a:avLst/>
          </a:prstGeom>
          <a:noFill/>
          <a:ln w="28575">
            <a:solidFill>
              <a:srgbClr val="009900"/>
            </a:solidFill>
            <a:round/>
            <a:headEnd/>
            <a:tailEnd type="triangle" w="med" len="med"/>
          </a:ln>
          <a:effectLst/>
        </p:spPr>
        <p:txBody>
          <a:bodyPr/>
          <a:lstStyle/>
          <a:p>
            <a:endParaRPr lang="en-US" dirty="0"/>
          </a:p>
        </p:txBody>
      </p:sp>
      <p:sp>
        <p:nvSpPr>
          <p:cNvPr id="101445" name="Line 69"/>
          <p:cNvSpPr>
            <a:spLocks noChangeShapeType="1"/>
          </p:cNvSpPr>
          <p:nvPr/>
        </p:nvSpPr>
        <p:spPr bwMode="auto">
          <a:xfrm flipV="1">
            <a:off x="5715000" y="5867400"/>
            <a:ext cx="3200400" cy="152400"/>
          </a:xfrm>
          <a:prstGeom prst="line">
            <a:avLst/>
          </a:prstGeom>
          <a:noFill/>
          <a:ln w="28575">
            <a:solidFill>
              <a:srgbClr val="009900"/>
            </a:solidFill>
            <a:round/>
            <a:headEnd/>
            <a:tailEnd type="triangle" w="med" len="med"/>
          </a:ln>
          <a:effectLst/>
        </p:spPr>
        <p:txBody>
          <a:bodyPr/>
          <a:lstStyle/>
          <a:p>
            <a:endParaRPr lang="en-US" dirty="0"/>
          </a:p>
        </p:txBody>
      </p:sp>
      <p:sp>
        <p:nvSpPr>
          <p:cNvPr id="101446" name="Line 70"/>
          <p:cNvSpPr>
            <a:spLocks noChangeShapeType="1"/>
          </p:cNvSpPr>
          <p:nvPr/>
        </p:nvSpPr>
        <p:spPr bwMode="auto">
          <a:xfrm>
            <a:off x="6248400" y="4648200"/>
            <a:ext cx="1905000" cy="533400"/>
          </a:xfrm>
          <a:prstGeom prst="line">
            <a:avLst/>
          </a:prstGeom>
          <a:noFill/>
          <a:ln w="28575">
            <a:solidFill>
              <a:srgbClr val="009900"/>
            </a:solidFill>
            <a:round/>
            <a:headEnd/>
            <a:tailEnd type="triangle" w="med" len="med"/>
          </a:ln>
          <a:effectLst/>
        </p:spPr>
        <p:txBody>
          <a:bodyPr/>
          <a:lstStyle/>
          <a:p>
            <a:endParaRPr lang="en-US" dirty="0"/>
          </a:p>
        </p:txBody>
      </p:sp>
      <p:sp>
        <p:nvSpPr>
          <p:cNvPr id="101447" name="Line 71"/>
          <p:cNvSpPr>
            <a:spLocks noChangeShapeType="1"/>
          </p:cNvSpPr>
          <p:nvPr/>
        </p:nvSpPr>
        <p:spPr bwMode="auto">
          <a:xfrm>
            <a:off x="6019800" y="4648200"/>
            <a:ext cx="1447800" cy="1676400"/>
          </a:xfrm>
          <a:prstGeom prst="line">
            <a:avLst/>
          </a:prstGeom>
          <a:noFill/>
          <a:ln w="28575">
            <a:solidFill>
              <a:srgbClr val="009900"/>
            </a:solidFill>
            <a:round/>
            <a:headEnd/>
            <a:tailEnd type="triangle" w="med" len="med"/>
          </a:ln>
          <a:effectLst/>
        </p:spPr>
        <p:txBody>
          <a:bodyPr/>
          <a:lstStyle/>
          <a:p>
            <a:endParaRPr lang="en-US" dirty="0"/>
          </a:p>
        </p:txBody>
      </p:sp>
      <p:sp>
        <p:nvSpPr>
          <p:cNvPr id="101448" name="Text Box 72"/>
          <p:cNvSpPr txBox="1">
            <a:spLocks noChangeArrowheads="1"/>
          </p:cNvSpPr>
          <p:nvPr/>
        </p:nvSpPr>
        <p:spPr bwMode="auto">
          <a:xfrm>
            <a:off x="4800600" y="3048000"/>
            <a:ext cx="3124200" cy="523220"/>
          </a:xfrm>
          <a:prstGeom prst="rect">
            <a:avLst/>
          </a:prstGeom>
          <a:noFill/>
          <a:ln w="9525">
            <a:noFill/>
            <a:miter lim="800000"/>
            <a:headEnd/>
            <a:tailEnd/>
          </a:ln>
          <a:effectLst/>
        </p:spPr>
        <p:txBody>
          <a:bodyPr wrap="square">
            <a:spAutoFit/>
          </a:bodyPr>
          <a:lstStyle/>
          <a:p>
            <a:r>
              <a:rPr lang="en-US" sz="1400" dirty="0">
                <a:solidFill>
                  <a:srgbClr val="009900"/>
                </a:solidFill>
              </a:rPr>
              <a:t>Both Drivers have a clear view of the Bicyclist going the Right Way</a:t>
            </a:r>
          </a:p>
        </p:txBody>
      </p:sp>
      <p:sp>
        <p:nvSpPr>
          <p:cNvPr id="101449" name="Text Box 73"/>
          <p:cNvSpPr txBox="1">
            <a:spLocks noChangeArrowheads="1"/>
          </p:cNvSpPr>
          <p:nvPr/>
        </p:nvSpPr>
        <p:spPr bwMode="auto">
          <a:xfrm>
            <a:off x="4343400" y="3505200"/>
            <a:ext cx="1219200" cy="954107"/>
          </a:xfrm>
          <a:prstGeom prst="rect">
            <a:avLst/>
          </a:prstGeom>
          <a:solidFill>
            <a:srgbClr val="B2B2B2"/>
          </a:solidFill>
          <a:ln w="9525">
            <a:noFill/>
            <a:miter lim="800000"/>
            <a:headEnd/>
            <a:tailEnd/>
          </a:ln>
          <a:effectLst/>
        </p:spPr>
        <p:txBody>
          <a:bodyPr wrap="square">
            <a:spAutoFit/>
          </a:bodyPr>
          <a:lstStyle/>
          <a:p>
            <a:pPr algn="ctr">
              <a:spcBef>
                <a:spcPct val="50000"/>
              </a:spcBef>
            </a:pPr>
            <a:r>
              <a:rPr lang="en-US" sz="1600" dirty="0">
                <a:solidFill>
                  <a:srgbClr val="FF0000"/>
                </a:solidFill>
              </a:rPr>
              <a:t>Wrong Way Biker</a:t>
            </a:r>
          </a:p>
          <a:p>
            <a:pPr algn="ctr">
              <a:spcBef>
                <a:spcPct val="50000"/>
              </a:spcBef>
            </a:pPr>
            <a:endParaRPr lang="en-US" sz="1600" dirty="0">
              <a:solidFill>
                <a:srgbClr val="FF0000"/>
              </a:solidFill>
            </a:endParaRPr>
          </a:p>
        </p:txBody>
      </p:sp>
      <p:sp>
        <p:nvSpPr>
          <p:cNvPr id="101451" name="Text Box 75"/>
          <p:cNvSpPr txBox="1">
            <a:spLocks noChangeArrowheads="1"/>
          </p:cNvSpPr>
          <p:nvPr/>
        </p:nvSpPr>
        <p:spPr bwMode="auto">
          <a:xfrm>
            <a:off x="7543800" y="3886200"/>
            <a:ext cx="1066800" cy="746125"/>
          </a:xfrm>
          <a:prstGeom prst="rect">
            <a:avLst/>
          </a:prstGeom>
          <a:solidFill>
            <a:srgbClr val="B2B2B2"/>
          </a:solidFill>
          <a:ln w="9525">
            <a:noFill/>
            <a:miter lim="800000"/>
            <a:headEnd/>
            <a:tailEnd/>
          </a:ln>
          <a:effectLst/>
        </p:spPr>
        <p:txBody>
          <a:bodyPr>
            <a:spAutoFit/>
          </a:bodyPr>
          <a:lstStyle/>
          <a:p>
            <a:pPr algn="ctr">
              <a:spcBef>
                <a:spcPct val="50000"/>
              </a:spcBef>
            </a:pPr>
            <a:r>
              <a:rPr lang="en-US" sz="1400" dirty="0">
                <a:solidFill>
                  <a:srgbClr val="009900"/>
                </a:solidFill>
              </a:rPr>
              <a:t>Right Way Biker</a:t>
            </a:r>
          </a:p>
          <a:p>
            <a:pPr algn="ctr">
              <a:spcBef>
                <a:spcPct val="50000"/>
              </a:spcBef>
            </a:pPr>
            <a:endParaRPr lang="en-US" sz="1000" dirty="0">
              <a:solidFill>
                <a:srgbClr val="009900"/>
              </a:solidFill>
            </a:endParaRPr>
          </a:p>
        </p:txBody>
      </p:sp>
      <p:sp>
        <p:nvSpPr>
          <p:cNvPr id="101452" name="Line 76"/>
          <p:cNvSpPr>
            <a:spLocks noChangeShapeType="1"/>
          </p:cNvSpPr>
          <p:nvPr/>
        </p:nvSpPr>
        <p:spPr bwMode="auto">
          <a:xfrm flipH="1">
            <a:off x="4724400" y="4038600"/>
            <a:ext cx="381000" cy="457200"/>
          </a:xfrm>
          <a:prstGeom prst="line">
            <a:avLst/>
          </a:prstGeom>
          <a:noFill/>
          <a:ln w="38100">
            <a:solidFill>
              <a:srgbClr val="FF3300"/>
            </a:solidFill>
            <a:round/>
            <a:headEnd/>
            <a:tailEnd/>
          </a:ln>
          <a:effectLst/>
        </p:spPr>
        <p:txBody>
          <a:bodyPr/>
          <a:lstStyle/>
          <a:p>
            <a:endParaRPr lang="en-US" dirty="0"/>
          </a:p>
        </p:txBody>
      </p:sp>
      <p:sp>
        <p:nvSpPr>
          <p:cNvPr id="101454" name="Oval 78"/>
          <p:cNvSpPr>
            <a:spLocks noChangeArrowheads="1"/>
          </p:cNvSpPr>
          <p:nvPr/>
        </p:nvSpPr>
        <p:spPr bwMode="auto">
          <a:xfrm>
            <a:off x="4648200" y="4038600"/>
            <a:ext cx="533400" cy="457200"/>
          </a:xfrm>
          <a:prstGeom prst="ellipse">
            <a:avLst/>
          </a:prstGeom>
          <a:noFill/>
          <a:ln w="28575">
            <a:solidFill>
              <a:srgbClr val="FF0000"/>
            </a:solidFill>
            <a:round/>
            <a:headEnd/>
            <a:tailEnd/>
          </a:ln>
          <a:effectLst/>
        </p:spPr>
        <p:txBody>
          <a:bodyPr wrap="none" anchor="ctr"/>
          <a:lstStyle/>
          <a:p>
            <a:endParaRPr lang="en-US" dirty="0"/>
          </a:p>
        </p:txBody>
      </p:sp>
      <p:sp>
        <p:nvSpPr>
          <p:cNvPr id="101456" name="Rectangle 80"/>
          <p:cNvSpPr>
            <a:spLocks noChangeArrowheads="1"/>
          </p:cNvSpPr>
          <p:nvPr/>
        </p:nvSpPr>
        <p:spPr bwMode="auto">
          <a:xfrm>
            <a:off x="228600" y="3276600"/>
            <a:ext cx="4038600" cy="3387725"/>
          </a:xfrm>
          <a:prstGeom prst="rect">
            <a:avLst/>
          </a:prstGeom>
          <a:noFill/>
          <a:ln w="9525">
            <a:noFill/>
            <a:miter lim="800000"/>
            <a:headEnd/>
            <a:tailEnd/>
          </a:ln>
          <a:effectLst/>
        </p:spPr>
        <p:txBody>
          <a:bodyPr>
            <a:spAutoFit/>
          </a:bodyPr>
          <a:lstStyle/>
          <a:p>
            <a:r>
              <a:rPr lang="en-US" sz="1800" dirty="0"/>
              <a:t>-Driving against traffic </a:t>
            </a:r>
            <a:r>
              <a:rPr lang="en-US" dirty="0">
                <a:solidFill>
                  <a:srgbClr val="FF0000"/>
                </a:solidFill>
              </a:rPr>
              <a:t>(On the LEFT )</a:t>
            </a:r>
            <a:r>
              <a:rPr lang="en-US" dirty="0"/>
              <a:t> </a:t>
            </a:r>
            <a:r>
              <a:rPr lang="en-US" sz="1800" dirty="0"/>
              <a:t>puts you in a collision path with vehicles coming from the </a:t>
            </a:r>
            <a:r>
              <a:rPr lang="en-US" sz="1800" u="sng" dirty="0">
                <a:solidFill>
                  <a:srgbClr val="FF0000"/>
                </a:solidFill>
              </a:rPr>
              <a:t>other direction</a:t>
            </a:r>
            <a:r>
              <a:rPr lang="en-US" sz="1800" u="sng" dirty="0"/>
              <a:t>.</a:t>
            </a:r>
            <a:r>
              <a:rPr lang="en-US" sz="1800" dirty="0"/>
              <a:t> </a:t>
            </a:r>
          </a:p>
          <a:p>
            <a:pPr>
              <a:buFontTx/>
              <a:buChar char="-"/>
            </a:pPr>
            <a:r>
              <a:rPr lang="en-US" sz="1800" dirty="0"/>
              <a:t>You also </a:t>
            </a:r>
            <a:r>
              <a:rPr lang="en-US" sz="1800" dirty="0">
                <a:solidFill>
                  <a:srgbClr val="FF0000"/>
                </a:solidFill>
              </a:rPr>
              <a:t>cannot see</a:t>
            </a:r>
            <a:r>
              <a:rPr lang="en-US" sz="1800" dirty="0"/>
              <a:t> traffic lights </a:t>
            </a:r>
          </a:p>
          <a:p>
            <a:pPr>
              <a:buFontTx/>
              <a:buChar char="-"/>
            </a:pPr>
            <a:r>
              <a:rPr lang="en-US" sz="1800" dirty="0"/>
              <a:t>You are </a:t>
            </a:r>
            <a:r>
              <a:rPr lang="en-US" sz="1800" dirty="0">
                <a:solidFill>
                  <a:srgbClr val="FF0000"/>
                </a:solidFill>
              </a:rPr>
              <a:t>directly in the path</a:t>
            </a:r>
            <a:r>
              <a:rPr lang="en-US" sz="1800" dirty="0"/>
              <a:t> of oncoming bicyclists.</a:t>
            </a:r>
            <a:r>
              <a:rPr lang="en-US" sz="1800" b="0" dirty="0"/>
              <a:t> </a:t>
            </a:r>
          </a:p>
          <a:p>
            <a:pPr>
              <a:buFontTx/>
              <a:buChar char="-"/>
            </a:pPr>
            <a:r>
              <a:rPr lang="en-US" sz="1800" dirty="0"/>
              <a:t>Wrong-way bicyclists </a:t>
            </a:r>
            <a:r>
              <a:rPr lang="en-US" sz="1800" dirty="0">
                <a:solidFill>
                  <a:srgbClr val="FF0000"/>
                </a:solidFill>
              </a:rPr>
              <a:t>get hit</a:t>
            </a:r>
            <a:r>
              <a:rPr lang="en-US" sz="1800" dirty="0"/>
              <a:t> because they are not where car drivers are looking, primarily at intersections. </a:t>
            </a:r>
          </a:p>
          <a:p>
            <a:pPr>
              <a:buFontTx/>
              <a:buChar char="-"/>
            </a:pPr>
            <a:r>
              <a:rPr lang="en-US" sz="1800" dirty="0"/>
              <a:t>The wrong way cyclist is </a:t>
            </a:r>
            <a:r>
              <a:rPr lang="en-US" sz="1800" dirty="0">
                <a:solidFill>
                  <a:srgbClr val="FF0000"/>
                </a:solidFill>
              </a:rPr>
              <a:t>outside of the field of view</a:t>
            </a:r>
            <a:r>
              <a:rPr lang="en-US" sz="1800" dirty="0"/>
              <a:t> of both driver A and driver B.</a:t>
            </a:r>
          </a:p>
        </p:txBody>
      </p:sp>
      <p:sp>
        <p:nvSpPr>
          <p:cNvPr id="101465" name="Line 89"/>
          <p:cNvSpPr>
            <a:spLocks noChangeShapeType="1"/>
          </p:cNvSpPr>
          <p:nvPr/>
        </p:nvSpPr>
        <p:spPr bwMode="auto">
          <a:xfrm>
            <a:off x="5029200" y="4419600"/>
            <a:ext cx="152400" cy="609600"/>
          </a:xfrm>
          <a:prstGeom prst="line">
            <a:avLst/>
          </a:prstGeom>
          <a:noFill/>
          <a:ln w="28575">
            <a:solidFill>
              <a:srgbClr val="FF0000"/>
            </a:solidFill>
            <a:round/>
            <a:headEnd/>
            <a:tailEnd type="triangle" w="med" len="med"/>
          </a:ln>
          <a:effectLst/>
        </p:spPr>
        <p:txBody>
          <a:bodyPr/>
          <a:lstStyle/>
          <a:p>
            <a:endParaRPr lang="en-US" dirty="0"/>
          </a:p>
        </p:txBody>
      </p:sp>
      <p:sp>
        <p:nvSpPr>
          <p:cNvPr id="101466" name="Line 90"/>
          <p:cNvSpPr>
            <a:spLocks noChangeShapeType="1"/>
          </p:cNvSpPr>
          <p:nvPr/>
        </p:nvSpPr>
        <p:spPr bwMode="auto">
          <a:xfrm flipH="1">
            <a:off x="7848600" y="4572000"/>
            <a:ext cx="228600" cy="533400"/>
          </a:xfrm>
          <a:prstGeom prst="line">
            <a:avLst/>
          </a:prstGeom>
          <a:noFill/>
          <a:ln w="28575">
            <a:solidFill>
              <a:srgbClr val="009900"/>
            </a:solidFill>
            <a:round/>
            <a:headEnd/>
            <a:tailEnd type="triangle" w="med" len="med"/>
          </a:ln>
          <a:effectLst/>
        </p:spPr>
        <p:txBody>
          <a:bodyPr/>
          <a:lstStyle/>
          <a:p>
            <a:endParaRPr lang="en-US" dirty="0"/>
          </a:p>
        </p:txBody>
      </p:sp>
      <p:pic>
        <p:nvPicPr>
          <p:cNvPr id="29" name="~PP1510.WAV">
            <a:hlinkClick r:id="" action="ppaction://media"/>
          </p:cNvPr>
          <p:cNvPicPr>
            <a:picLocks noRot="1" noChangeAspect="1"/>
          </p:cNvPicPr>
          <p:nvPr>
            <a:wavAudioFile r:embed="rId1" name="~PP1510.WAV"/>
          </p:nvPr>
        </p:nvPicPr>
        <p:blipFill>
          <a:blip r:embed="rId5" cstate="print"/>
          <a:stretch>
            <a:fillRect/>
          </a:stretch>
        </p:blipFill>
        <p:spPr>
          <a:xfrm>
            <a:off x="8716963" y="6430963"/>
            <a:ext cx="304800" cy="304800"/>
          </a:xfrm>
          <a:prstGeom prst="rect">
            <a:avLst/>
          </a:prstGeom>
        </p:spPr>
      </p:pic>
    </p:spTree>
  </p:cSld>
  <p:clrMapOvr>
    <a:masterClrMapping/>
  </p:clrMapOvr>
  <p:transition spd="med" advClick="0" advTm="7923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101433">
                                            <p:txEl>
                                              <p:pRg st="0" end="0"/>
                                            </p:txEl>
                                          </p:spTgt>
                                        </p:tgtEl>
                                        <p:attrNameLst>
                                          <p:attrName>style.visibility</p:attrName>
                                        </p:attrNameLst>
                                      </p:cBhvr>
                                      <p:to>
                                        <p:strVal val="visible"/>
                                      </p:to>
                                    </p:set>
                                    <p:anim calcmode="lin" valueType="num">
                                      <p:cBhvr additive="base">
                                        <p:cTn id="10" dur="3000" fill="hold"/>
                                        <p:tgtEl>
                                          <p:spTgt spid="101433">
                                            <p:txEl>
                                              <p:pRg st="0" end="0"/>
                                            </p:txEl>
                                          </p:spTgt>
                                        </p:tgtEl>
                                        <p:attrNameLst>
                                          <p:attrName>ppt_x</p:attrName>
                                        </p:attrNameLst>
                                      </p:cBhvr>
                                      <p:tavLst>
                                        <p:tav tm="0">
                                          <p:val>
                                            <p:strVal val="0-#ppt_w/2"/>
                                          </p:val>
                                        </p:tav>
                                        <p:tav tm="100000">
                                          <p:val>
                                            <p:strVal val="#ppt_x"/>
                                          </p:val>
                                        </p:tav>
                                      </p:tavLst>
                                    </p:anim>
                                    <p:anim calcmode="lin" valueType="num">
                                      <p:cBhvr additive="base">
                                        <p:cTn id="11" dur="3000" fill="hold"/>
                                        <p:tgtEl>
                                          <p:spTgt spid="101433">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2" presetClass="entr" presetSubtype="8" fill="hold" nodeType="afterEffect">
                                  <p:stCondLst>
                                    <p:cond delay="5000"/>
                                  </p:stCondLst>
                                  <p:childTnLst>
                                    <p:set>
                                      <p:cBhvr>
                                        <p:cTn id="14" dur="1" fill="hold">
                                          <p:stCondLst>
                                            <p:cond delay="0"/>
                                          </p:stCondLst>
                                        </p:cTn>
                                        <p:tgtEl>
                                          <p:spTgt spid="101433">
                                            <p:txEl>
                                              <p:pRg st="1" end="1"/>
                                            </p:txEl>
                                          </p:spTgt>
                                        </p:tgtEl>
                                        <p:attrNameLst>
                                          <p:attrName>style.visibility</p:attrName>
                                        </p:attrNameLst>
                                      </p:cBhvr>
                                      <p:to>
                                        <p:strVal val="visible"/>
                                      </p:to>
                                    </p:set>
                                    <p:anim calcmode="lin" valueType="num">
                                      <p:cBhvr additive="base">
                                        <p:cTn id="15" dur="3000" fill="hold"/>
                                        <p:tgtEl>
                                          <p:spTgt spid="101433">
                                            <p:txEl>
                                              <p:pRg st="1" end="1"/>
                                            </p:txEl>
                                          </p:spTgt>
                                        </p:tgtEl>
                                        <p:attrNameLst>
                                          <p:attrName>ppt_x</p:attrName>
                                        </p:attrNameLst>
                                      </p:cBhvr>
                                      <p:tavLst>
                                        <p:tav tm="0">
                                          <p:val>
                                            <p:strVal val="0-#ppt_w/2"/>
                                          </p:val>
                                        </p:tav>
                                        <p:tav tm="100000">
                                          <p:val>
                                            <p:strVal val="#ppt_x"/>
                                          </p:val>
                                        </p:tav>
                                      </p:tavLst>
                                    </p:anim>
                                    <p:anim calcmode="lin" valueType="num">
                                      <p:cBhvr additive="base">
                                        <p:cTn id="16" dur="3000" fill="hold"/>
                                        <p:tgtEl>
                                          <p:spTgt spid="101433">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11000"/>
                            </p:stCondLst>
                            <p:childTnLst>
                              <p:par>
                                <p:cTn id="18" presetID="2" presetClass="entr" presetSubtype="8" fill="hold" nodeType="afterEffect">
                                  <p:stCondLst>
                                    <p:cond delay="1000"/>
                                  </p:stCondLst>
                                  <p:childTnLst>
                                    <p:set>
                                      <p:cBhvr>
                                        <p:cTn id="19" dur="1" fill="hold">
                                          <p:stCondLst>
                                            <p:cond delay="0"/>
                                          </p:stCondLst>
                                        </p:cTn>
                                        <p:tgtEl>
                                          <p:spTgt spid="101433">
                                            <p:txEl>
                                              <p:pRg st="2" end="2"/>
                                            </p:txEl>
                                          </p:spTgt>
                                        </p:tgtEl>
                                        <p:attrNameLst>
                                          <p:attrName>style.visibility</p:attrName>
                                        </p:attrNameLst>
                                      </p:cBhvr>
                                      <p:to>
                                        <p:strVal val="visible"/>
                                      </p:to>
                                    </p:set>
                                    <p:anim calcmode="lin" valueType="num">
                                      <p:cBhvr additive="base">
                                        <p:cTn id="20" dur="3000" fill="hold"/>
                                        <p:tgtEl>
                                          <p:spTgt spid="101433">
                                            <p:txEl>
                                              <p:pRg st="2" end="2"/>
                                            </p:txEl>
                                          </p:spTgt>
                                        </p:tgtEl>
                                        <p:attrNameLst>
                                          <p:attrName>ppt_x</p:attrName>
                                        </p:attrNameLst>
                                      </p:cBhvr>
                                      <p:tavLst>
                                        <p:tav tm="0">
                                          <p:val>
                                            <p:strVal val="0-#ppt_w/2"/>
                                          </p:val>
                                        </p:tav>
                                        <p:tav tm="100000">
                                          <p:val>
                                            <p:strVal val="#ppt_x"/>
                                          </p:val>
                                        </p:tav>
                                      </p:tavLst>
                                    </p:anim>
                                    <p:anim calcmode="lin" valueType="num">
                                      <p:cBhvr additive="base">
                                        <p:cTn id="21" dur="3000" fill="hold"/>
                                        <p:tgtEl>
                                          <p:spTgt spid="101433">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15000"/>
                            </p:stCondLst>
                            <p:childTnLst>
                              <p:par>
                                <p:cTn id="23" presetID="2" presetClass="entr" presetSubtype="8" fill="hold" nodeType="afterEffect">
                                  <p:stCondLst>
                                    <p:cond delay="6000"/>
                                  </p:stCondLst>
                                  <p:childTnLst>
                                    <p:set>
                                      <p:cBhvr>
                                        <p:cTn id="24" dur="1" fill="hold">
                                          <p:stCondLst>
                                            <p:cond delay="0"/>
                                          </p:stCondLst>
                                        </p:cTn>
                                        <p:tgtEl>
                                          <p:spTgt spid="101433">
                                            <p:txEl>
                                              <p:pRg st="3" end="3"/>
                                            </p:txEl>
                                          </p:spTgt>
                                        </p:tgtEl>
                                        <p:attrNameLst>
                                          <p:attrName>style.visibility</p:attrName>
                                        </p:attrNameLst>
                                      </p:cBhvr>
                                      <p:to>
                                        <p:strVal val="visible"/>
                                      </p:to>
                                    </p:set>
                                    <p:anim calcmode="lin" valueType="num">
                                      <p:cBhvr additive="base">
                                        <p:cTn id="25" dur="3000" fill="hold"/>
                                        <p:tgtEl>
                                          <p:spTgt spid="101433">
                                            <p:txEl>
                                              <p:pRg st="3" end="3"/>
                                            </p:txEl>
                                          </p:spTgt>
                                        </p:tgtEl>
                                        <p:attrNameLst>
                                          <p:attrName>ppt_x</p:attrName>
                                        </p:attrNameLst>
                                      </p:cBhvr>
                                      <p:tavLst>
                                        <p:tav tm="0">
                                          <p:val>
                                            <p:strVal val="0-#ppt_w/2"/>
                                          </p:val>
                                        </p:tav>
                                        <p:tav tm="100000">
                                          <p:val>
                                            <p:strVal val="#ppt_x"/>
                                          </p:val>
                                        </p:tav>
                                      </p:tavLst>
                                    </p:anim>
                                    <p:anim calcmode="lin" valueType="num">
                                      <p:cBhvr additive="base">
                                        <p:cTn id="26" dur="3000" fill="hold"/>
                                        <p:tgtEl>
                                          <p:spTgt spid="101433">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24000"/>
                            </p:stCondLst>
                            <p:childTnLst>
                              <p:par>
                                <p:cTn id="28" presetID="2" presetClass="entr" presetSubtype="8" fill="hold" nodeType="afterEffect">
                                  <p:stCondLst>
                                    <p:cond delay="6000"/>
                                  </p:stCondLst>
                                  <p:childTnLst>
                                    <p:set>
                                      <p:cBhvr>
                                        <p:cTn id="29" dur="1" fill="hold">
                                          <p:stCondLst>
                                            <p:cond delay="0"/>
                                          </p:stCondLst>
                                        </p:cTn>
                                        <p:tgtEl>
                                          <p:spTgt spid="101433">
                                            <p:txEl>
                                              <p:pRg st="4" end="4"/>
                                            </p:txEl>
                                          </p:spTgt>
                                        </p:tgtEl>
                                        <p:attrNameLst>
                                          <p:attrName>style.visibility</p:attrName>
                                        </p:attrNameLst>
                                      </p:cBhvr>
                                      <p:to>
                                        <p:strVal val="visible"/>
                                      </p:to>
                                    </p:set>
                                    <p:anim calcmode="lin" valueType="num">
                                      <p:cBhvr additive="base">
                                        <p:cTn id="30" dur="3000" fill="hold"/>
                                        <p:tgtEl>
                                          <p:spTgt spid="101433">
                                            <p:txEl>
                                              <p:pRg st="4" end="4"/>
                                            </p:txEl>
                                          </p:spTgt>
                                        </p:tgtEl>
                                        <p:attrNameLst>
                                          <p:attrName>ppt_x</p:attrName>
                                        </p:attrNameLst>
                                      </p:cBhvr>
                                      <p:tavLst>
                                        <p:tav tm="0">
                                          <p:val>
                                            <p:strVal val="0-#ppt_w/2"/>
                                          </p:val>
                                        </p:tav>
                                        <p:tav tm="100000">
                                          <p:val>
                                            <p:strVal val="#ppt_x"/>
                                          </p:val>
                                        </p:tav>
                                      </p:tavLst>
                                    </p:anim>
                                    <p:anim calcmode="lin" valueType="num">
                                      <p:cBhvr additive="base">
                                        <p:cTn id="31" dur="3000" fill="hold"/>
                                        <p:tgtEl>
                                          <p:spTgt spid="101433">
                                            <p:txEl>
                                              <p:pRg st="4" end="4"/>
                                            </p:txEl>
                                          </p:spTgt>
                                        </p:tgtEl>
                                        <p:attrNameLst>
                                          <p:attrName>ppt_y</p:attrName>
                                        </p:attrNameLst>
                                      </p:cBhvr>
                                      <p:tavLst>
                                        <p:tav tm="0">
                                          <p:val>
                                            <p:strVal val="#ppt_y"/>
                                          </p:val>
                                        </p:tav>
                                        <p:tav tm="100000">
                                          <p:val>
                                            <p:strVal val="#ppt_y"/>
                                          </p:val>
                                        </p:tav>
                                      </p:tavLst>
                                    </p:anim>
                                  </p:childTnLst>
                                </p:cTn>
                              </p:par>
                            </p:childTnLst>
                          </p:cTn>
                        </p:par>
                        <p:par>
                          <p:cTn id="32" fill="hold">
                            <p:stCondLst>
                              <p:cond delay="33000"/>
                            </p:stCondLst>
                            <p:childTnLst>
                              <p:par>
                                <p:cTn id="33" presetID="8" presetClass="entr" presetSubtype="16" fill="hold" grpId="1" nodeType="afterEffect">
                                  <p:stCondLst>
                                    <p:cond delay="4000"/>
                                  </p:stCondLst>
                                  <p:childTnLst>
                                    <p:set>
                                      <p:cBhvr>
                                        <p:cTn id="34" dur="1" fill="hold">
                                          <p:stCondLst>
                                            <p:cond delay="0"/>
                                          </p:stCondLst>
                                        </p:cTn>
                                        <p:tgtEl>
                                          <p:spTgt spid="101449"/>
                                        </p:tgtEl>
                                        <p:attrNameLst>
                                          <p:attrName>style.visibility</p:attrName>
                                        </p:attrNameLst>
                                      </p:cBhvr>
                                      <p:to>
                                        <p:strVal val="visible"/>
                                      </p:to>
                                    </p:set>
                                    <p:animEffect transition="in" filter="diamond(in)">
                                      <p:cBhvr>
                                        <p:cTn id="35" dur="3000"/>
                                        <p:tgtEl>
                                          <p:spTgt spid="10144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6" fill="hold" display="0">
                  <p:stCondLst>
                    <p:cond delay="indefinite"/>
                  </p:stCondLst>
                  <p:endCondLst>
                    <p:cond evt="onPrev" delay="0">
                      <p:tgtEl>
                        <p:sldTgt/>
                      </p:tgtEl>
                    </p:cond>
                    <p:cond evt="onStopAudio" delay="0">
                      <p:tgtEl>
                        <p:sldTgt/>
                      </p:tgtEl>
                    </p:cond>
                  </p:endCondLst>
                </p:cTn>
                <p:tgtEl>
                  <p:spTgt spid="29"/>
                </p:tgtEl>
              </p:cMediaNode>
            </p:audio>
          </p:childTnLst>
        </p:cTn>
      </p:par>
    </p:tnLst>
    <p:bldLst>
      <p:bldP spid="10144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lide Number Placeholder 3"/>
          <p:cNvSpPr>
            <a:spLocks noGrp="1"/>
          </p:cNvSpPr>
          <p:nvPr>
            <p:ph type="sldNum" sz="quarter" idx="12"/>
          </p:nvPr>
        </p:nvSpPr>
        <p:spPr/>
        <p:txBody>
          <a:bodyPr/>
          <a:lstStyle/>
          <a:p>
            <a:fld id="{FAA8533B-24BB-49D1-898F-60B05E4734B5}" type="slidenum">
              <a:rPr lang="en-US"/>
              <a:pPr/>
              <a:t>19</a:t>
            </a:fld>
            <a:endParaRPr lang="en-US" dirty="0"/>
          </a:p>
        </p:txBody>
      </p:sp>
      <p:graphicFrame>
        <p:nvGraphicFramePr>
          <p:cNvPr id="106581" name="Group 85"/>
          <p:cNvGraphicFramePr>
            <a:graphicFrameLocks noGrp="1"/>
          </p:cNvGraphicFramePr>
          <p:nvPr/>
        </p:nvGraphicFramePr>
        <p:xfrm>
          <a:off x="0" y="990600"/>
          <a:ext cx="6934200" cy="1524000"/>
        </p:xfrm>
        <a:graphic>
          <a:graphicData uri="http://schemas.openxmlformats.org/drawingml/2006/table">
            <a:tbl>
              <a:tblPr/>
              <a:tblGrid>
                <a:gridCol w="4429125"/>
                <a:gridCol w="2505075"/>
              </a:tblGrid>
              <a:tr h="15240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rPr>
                        <a:t>1-Drive your bicycle a </a:t>
                      </a:r>
                      <a:r>
                        <a:rPr kumimoji="0" lang="en-US" sz="1800" b="1" i="0" u="none" strike="noStrike" cap="none" normalizeH="0" baseline="0" dirty="0" smtClean="0">
                          <a:ln>
                            <a:noFill/>
                          </a:ln>
                          <a:solidFill>
                            <a:srgbClr val="FF0000"/>
                          </a:solidFill>
                          <a:effectLst/>
                          <a:latin typeface="Times New Roman" pitchFamily="18" charset="0"/>
                        </a:rPr>
                        <a:t>safe distance</a:t>
                      </a:r>
                      <a:r>
                        <a:rPr kumimoji="0" lang="en-US" sz="1800" b="1" i="0" u="none" strike="noStrike" cap="none" normalizeH="0" baseline="0" dirty="0" smtClean="0">
                          <a:ln>
                            <a:noFill/>
                          </a:ln>
                          <a:solidFill>
                            <a:schemeClr val="tx1"/>
                          </a:solidFill>
                          <a:effectLst/>
                          <a:latin typeface="Times New Roman" pitchFamily="18" charset="0"/>
                        </a:rPr>
                        <a:t> away from hazards along the edge of the road such as drain grates and debris.</a:t>
                      </a:r>
                      <a:r>
                        <a:rPr kumimoji="0" lang="en-US" sz="1600" b="1" i="0" u="none" strike="noStrike" cap="none" normalizeH="0" baseline="0" dirty="0" smtClean="0">
                          <a:ln>
                            <a:noFill/>
                          </a:ln>
                          <a:solidFill>
                            <a:schemeClr val="tx1"/>
                          </a:solidFill>
                          <a:effectLst/>
                          <a:latin typeface="Times New Roman" pitchFamily="18" charset="0"/>
                        </a:rPr>
                        <a:t> </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rPr>
                        <a:t>  </a:t>
                      </a:r>
                      <a:r>
                        <a:rPr kumimoji="0" lang="en-US" sz="7900" b="0" i="0" u="none" strike="noStrike" cap="none" normalizeH="0" baseline="0" dirty="0" smtClean="0">
                          <a:ln>
                            <a:noFill/>
                          </a:ln>
                          <a:solidFill>
                            <a:schemeClr val="tx1"/>
                          </a:solidFill>
                          <a:effectLst/>
                          <a:latin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rPr>
                        <a:t>                                                       </a:t>
                      </a:r>
                    </a:p>
                  </a:txBody>
                  <a:tcPr anchor="ctr" horzOverflow="overflow">
                    <a:lnL>
                      <a:noFill/>
                    </a:lnL>
                    <a:lnR cap="flat">
                      <a:noFill/>
                    </a:lnR>
                    <a:lnT cap="flat">
                      <a:noFill/>
                    </a:lnT>
                    <a:lnB cap="flat">
                      <a:noFill/>
                    </a:lnB>
                    <a:lnTlToBr>
                      <a:noFill/>
                    </a:lnTlToBr>
                    <a:lnBlToTr>
                      <a:noFill/>
                    </a:lnBlToTr>
                    <a:noFill/>
                  </a:tcPr>
                </a:tc>
              </a:tr>
            </a:tbl>
          </a:graphicData>
        </a:graphic>
      </p:graphicFrame>
      <p:graphicFrame>
        <p:nvGraphicFramePr>
          <p:cNvPr id="106638" name="Group 142"/>
          <p:cNvGraphicFramePr>
            <a:graphicFrameLocks noGrp="1"/>
          </p:cNvGraphicFramePr>
          <p:nvPr/>
        </p:nvGraphicFramePr>
        <p:xfrm>
          <a:off x="0" y="3124200"/>
          <a:ext cx="4191000" cy="1584325"/>
        </p:xfrm>
        <a:graphic>
          <a:graphicData uri="http://schemas.openxmlformats.org/drawingml/2006/table">
            <a:tbl>
              <a:tblPr/>
              <a:tblGrid>
                <a:gridCol w="4191000"/>
              </a:tblGrid>
              <a:tr h="12192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rPr>
                        <a:t>2-Drive your bicycle on a </a:t>
                      </a:r>
                      <a:r>
                        <a:rPr kumimoji="0" lang="en-US" sz="1800" b="1" i="0" u="none" strike="noStrike" cap="none" normalizeH="0" baseline="0" dirty="0" smtClean="0">
                          <a:ln>
                            <a:noFill/>
                          </a:ln>
                          <a:solidFill>
                            <a:srgbClr val="FF0000"/>
                          </a:solidFill>
                          <a:effectLst/>
                          <a:latin typeface="Times New Roman" pitchFamily="18" charset="0"/>
                        </a:rPr>
                        <a:t>straight line</a:t>
                      </a:r>
                      <a:r>
                        <a:rPr kumimoji="0" lang="en-US" sz="1800" b="1" i="0" u="none" strike="noStrike" cap="none" normalizeH="0" baseline="0" dirty="0" smtClean="0">
                          <a:ln>
                            <a:noFill/>
                          </a:ln>
                          <a:solidFill>
                            <a:schemeClr val="tx1"/>
                          </a:solidFill>
                          <a:effectLst/>
                          <a:latin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1" i="0" u="none" strike="noStrike" cap="none" normalizeH="0" baseline="0" dirty="0" smtClean="0">
                          <a:ln>
                            <a:noFill/>
                          </a:ln>
                          <a:solidFill>
                            <a:schemeClr val="tx1"/>
                          </a:solidFill>
                          <a:effectLst/>
                          <a:latin typeface="Times New Roman" pitchFamily="18" charset="0"/>
                        </a:rPr>
                        <a:t>Don't weave around parked cars.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1" i="0" u="none" strike="noStrike" cap="none" normalizeH="0" baseline="0" dirty="0" smtClean="0">
                          <a:ln>
                            <a:noFill/>
                          </a:ln>
                          <a:solidFill>
                            <a:schemeClr val="tx1"/>
                          </a:solidFill>
                          <a:effectLst/>
                          <a:latin typeface="Times New Roman" pitchFamily="18" charset="0"/>
                        </a:rPr>
                        <a:t>Allow 3 feet (1 Meter) from a parked car whose door might open.</a:t>
                      </a:r>
                    </a:p>
                  </a:txBody>
                  <a:tcPr anchor="ctr" horzOverflow="overflow">
                    <a:lnL cap="flat">
                      <a:noFill/>
                    </a:lnL>
                    <a:lnR cap="flat">
                      <a:noFill/>
                    </a:lnR>
                    <a:lnT cap="flat">
                      <a:noFill/>
                    </a:lnT>
                    <a:lnB>
                      <a:noFill/>
                    </a:lnB>
                    <a:lnTlToBr>
                      <a:noFill/>
                    </a:lnTlToBr>
                    <a:lnBlToTr>
                      <a:noFill/>
                    </a:lnBlToTr>
                    <a:noFill/>
                  </a:tcPr>
                </a:tc>
              </a:tr>
              <a:tr h="365125">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1" i="1"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106635" name="Group 139"/>
          <p:cNvGraphicFramePr>
            <a:graphicFrameLocks noGrp="1"/>
          </p:cNvGraphicFramePr>
          <p:nvPr/>
        </p:nvGraphicFramePr>
        <p:xfrm>
          <a:off x="0" y="4953000"/>
          <a:ext cx="4572000" cy="1438275"/>
        </p:xfrm>
        <a:graphic>
          <a:graphicData uri="http://schemas.openxmlformats.org/drawingml/2006/table">
            <a:tbl>
              <a:tblPr/>
              <a:tblGrid>
                <a:gridCol w="4572000"/>
              </a:tblGrid>
              <a:tr h="7620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Times New Roman" pitchFamily="18" charset="0"/>
                        </a:rPr>
                        <a:t>3-If the lane is too narrow to share with a car, drive your bicycle </a:t>
                      </a:r>
                      <a:r>
                        <a:rPr kumimoji="0" lang="en-US" sz="1800" b="1" i="0" u="none" strike="noStrike" cap="none" normalizeH="0" baseline="0" dirty="0" smtClean="0">
                          <a:ln>
                            <a:noFill/>
                          </a:ln>
                          <a:solidFill>
                            <a:srgbClr val="FF0000"/>
                          </a:solidFill>
                          <a:effectLst/>
                          <a:latin typeface="Times New Roman" pitchFamily="18" charset="0"/>
                        </a:rPr>
                        <a:t>in the middle</a:t>
                      </a:r>
                      <a:r>
                        <a:rPr kumimoji="0" lang="en-US" sz="1800" b="1" i="0" u="none" strike="noStrike" cap="none" normalizeH="0" baseline="0" dirty="0" smtClean="0">
                          <a:ln>
                            <a:noFill/>
                          </a:ln>
                          <a:solidFill>
                            <a:schemeClr val="tx1"/>
                          </a:solidFill>
                          <a:effectLst/>
                          <a:latin typeface="Times New Roman" pitchFamily="18" charset="0"/>
                        </a:rPr>
                        <a:t> of the lane</a:t>
                      </a:r>
                      <a:r>
                        <a:rPr kumimoji="0" lang="en-US" sz="1800" b="1" i="1" u="none" strike="noStrike" cap="none" normalizeH="0" baseline="0" dirty="0" smtClean="0">
                          <a:ln>
                            <a:noFill/>
                          </a:ln>
                          <a:solidFill>
                            <a:schemeClr val="tx1"/>
                          </a:solidFill>
                          <a:effectLst/>
                          <a:latin typeface="Times New Roman" pitchFamily="18" charset="0"/>
                        </a:rPr>
                        <a:t>.</a:t>
                      </a:r>
                      <a:endParaRPr kumimoji="0" lang="en-US" sz="1800" b="1" i="0"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cap="flat">
                      <a:noFill/>
                    </a:lnR>
                    <a:lnT cap="flat">
                      <a:noFill/>
                    </a:lnT>
                    <a:lnB>
                      <a:noFill/>
                    </a:lnB>
                    <a:lnTlToBr>
                      <a:noFill/>
                    </a:lnTlToBr>
                    <a:lnBlToTr>
                      <a:noFill/>
                    </a:lnBlToTr>
                    <a:noFill/>
                  </a:tcPr>
                </a:tc>
              </a:tr>
              <a:tr h="523875">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1" i="1"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pic>
        <p:nvPicPr>
          <p:cNvPr id="106502" name="Picture 6" descr="Ride a safe distance from the edge of the road."/>
          <p:cNvPicPr>
            <a:picLocks noChangeAspect="1" noChangeArrowheads="1"/>
          </p:cNvPicPr>
          <p:nvPr/>
        </p:nvPicPr>
        <p:blipFill>
          <a:blip r:embed="rId4" cstate="print"/>
          <a:srcRect/>
          <a:stretch>
            <a:fillRect/>
          </a:stretch>
        </p:blipFill>
        <p:spPr bwMode="auto">
          <a:xfrm>
            <a:off x="4876800" y="762000"/>
            <a:ext cx="4114800" cy="1949450"/>
          </a:xfrm>
          <a:prstGeom prst="rect">
            <a:avLst/>
          </a:prstGeom>
          <a:noFill/>
        </p:spPr>
      </p:pic>
      <p:pic>
        <p:nvPicPr>
          <p:cNvPr id="106514" name="Picture 18" descr="Don't weave around parked cars."/>
          <p:cNvPicPr>
            <a:picLocks noChangeAspect="1" noChangeArrowheads="1"/>
          </p:cNvPicPr>
          <p:nvPr/>
        </p:nvPicPr>
        <p:blipFill>
          <a:blip r:embed="rId5" cstate="print"/>
          <a:srcRect/>
          <a:stretch>
            <a:fillRect/>
          </a:stretch>
        </p:blipFill>
        <p:spPr bwMode="auto">
          <a:xfrm>
            <a:off x="4876800" y="2819400"/>
            <a:ext cx="4114800" cy="1838325"/>
          </a:xfrm>
          <a:prstGeom prst="rect">
            <a:avLst/>
          </a:prstGeom>
          <a:noFill/>
        </p:spPr>
      </p:pic>
      <p:pic>
        <p:nvPicPr>
          <p:cNvPr id="106526" name="Picture 30" descr="Ride in the center of a lane that is too narrow to share with a car."/>
          <p:cNvPicPr>
            <a:picLocks noChangeAspect="1" noChangeArrowheads="1"/>
          </p:cNvPicPr>
          <p:nvPr/>
        </p:nvPicPr>
        <p:blipFill>
          <a:blip r:embed="rId6" cstate="print"/>
          <a:srcRect/>
          <a:stretch>
            <a:fillRect/>
          </a:stretch>
        </p:blipFill>
        <p:spPr bwMode="auto">
          <a:xfrm>
            <a:off x="4876800" y="4724400"/>
            <a:ext cx="4114800" cy="1770063"/>
          </a:xfrm>
          <a:prstGeom prst="rect">
            <a:avLst/>
          </a:prstGeom>
          <a:noFill/>
        </p:spPr>
      </p:pic>
      <p:sp>
        <p:nvSpPr>
          <p:cNvPr id="106537" name="Rectangle 41"/>
          <p:cNvSpPr>
            <a:spLocks noChangeArrowheads="1"/>
          </p:cNvSpPr>
          <p:nvPr/>
        </p:nvSpPr>
        <p:spPr bwMode="auto">
          <a:xfrm>
            <a:off x="2514600" y="53975"/>
            <a:ext cx="4464050" cy="579438"/>
          </a:xfrm>
          <a:prstGeom prst="rect">
            <a:avLst/>
          </a:prstGeom>
          <a:noFill/>
          <a:ln w="9525">
            <a:noFill/>
            <a:miter lim="800000"/>
            <a:headEnd/>
            <a:tailEnd/>
          </a:ln>
          <a:effectLst/>
        </p:spPr>
        <p:txBody>
          <a:bodyPr>
            <a:spAutoFit/>
          </a:bodyPr>
          <a:lstStyle/>
          <a:p>
            <a:r>
              <a:rPr lang="en-US" sz="3200" dirty="0">
                <a:solidFill>
                  <a:srgbClr val="CC0000"/>
                </a:solidFill>
              </a:rPr>
              <a:t>Basics of Traffic Cycling</a:t>
            </a:r>
            <a:endParaRPr lang="en-US" sz="2400" dirty="0">
              <a:solidFill>
                <a:schemeClr val="tx2"/>
              </a:solidFill>
            </a:endParaRPr>
          </a:p>
        </p:txBody>
      </p:sp>
      <p:sp>
        <p:nvSpPr>
          <p:cNvPr id="106538" name="Rectangle 42"/>
          <p:cNvSpPr>
            <a:spLocks noChangeArrowheads="1"/>
          </p:cNvSpPr>
          <p:nvPr/>
        </p:nvSpPr>
        <p:spPr bwMode="auto">
          <a:xfrm>
            <a:off x="381000" y="762000"/>
            <a:ext cx="4078288" cy="519113"/>
          </a:xfrm>
          <a:prstGeom prst="rect">
            <a:avLst/>
          </a:prstGeom>
          <a:noFill/>
          <a:ln w="9525">
            <a:noFill/>
            <a:miter lim="800000"/>
            <a:headEnd/>
            <a:tailEnd/>
          </a:ln>
          <a:effectLst/>
        </p:spPr>
        <p:txBody>
          <a:bodyPr wrap="none">
            <a:spAutoFit/>
          </a:bodyPr>
          <a:lstStyle/>
          <a:p>
            <a:r>
              <a:rPr lang="en-US" sz="2000" dirty="0"/>
              <a:t> </a:t>
            </a:r>
            <a:r>
              <a:rPr lang="en-US" sz="2800" dirty="0">
                <a:solidFill>
                  <a:srgbClr val="003399"/>
                </a:solidFill>
              </a:rPr>
              <a:t>Where to drive your bike</a:t>
            </a:r>
          </a:p>
        </p:txBody>
      </p:sp>
      <p:sp>
        <p:nvSpPr>
          <p:cNvPr id="106567" name="Line 71"/>
          <p:cNvSpPr>
            <a:spLocks noChangeShapeType="1"/>
          </p:cNvSpPr>
          <p:nvPr/>
        </p:nvSpPr>
        <p:spPr bwMode="auto">
          <a:xfrm>
            <a:off x="4953000" y="3810000"/>
            <a:ext cx="1600200" cy="0"/>
          </a:xfrm>
          <a:prstGeom prst="line">
            <a:avLst/>
          </a:prstGeom>
          <a:noFill/>
          <a:ln w="76200">
            <a:solidFill>
              <a:srgbClr val="009900"/>
            </a:solidFill>
            <a:prstDash val="sysDot"/>
            <a:round/>
            <a:headEnd/>
            <a:tailEnd/>
          </a:ln>
          <a:effectLst/>
        </p:spPr>
        <p:txBody>
          <a:bodyPr/>
          <a:lstStyle/>
          <a:p>
            <a:endParaRPr lang="en-US" dirty="0"/>
          </a:p>
        </p:txBody>
      </p:sp>
      <p:sp>
        <p:nvSpPr>
          <p:cNvPr id="106569" name="Line 73"/>
          <p:cNvSpPr>
            <a:spLocks noChangeShapeType="1"/>
          </p:cNvSpPr>
          <p:nvPr/>
        </p:nvSpPr>
        <p:spPr bwMode="auto">
          <a:xfrm>
            <a:off x="5791200" y="3810000"/>
            <a:ext cx="0" cy="0"/>
          </a:xfrm>
          <a:prstGeom prst="line">
            <a:avLst/>
          </a:prstGeom>
          <a:noFill/>
          <a:ln w="9525">
            <a:solidFill>
              <a:schemeClr val="tx1"/>
            </a:solidFill>
            <a:round/>
            <a:headEnd/>
            <a:tailEnd/>
          </a:ln>
          <a:effectLst/>
        </p:spPr>
        <p:txBody>
          <a:bodyPr/>
          <a:lstStyle/>
          <a:p>
            <a:endParaRPr lang="en-US" dirty="0"/>
          </a:p>
        </p:txBody>
      </p:sp>
      <p:sp>
        <p:nvSpPr>
          <p:cNvPr id="106573" name="Line 77"/>
          <p:cNvSpPr>
            <a:spLocks noChangeShapeType="1"/>
          </p:cNvSpPr>
          <p:nvPr/>
        </p:nvSpPr>
        <p:spPr bwMode="auto">
          <a:xfrm>
            <a:off x="5562600" y="3810000"/>
            <a:ext cx="762000" cy="152400"/>
          </a:xfrm>
          <a:prstGeom prst="line">
            <a:avLst/>
          </a:prstGeom>
          <a:noFill/>
          <a:ln w="57150">
            <a:solidFill>
              <a:srgbClr val="FF0000"/>
            </a:solidFill>
            <a:prstDash val="dash"/>
            <a:round/>
            <a:headEnd/>
            <a:tailEnd/>
          </a:ln>
          <a:effectLst/>
        </p:spPr>
        <p:txBody>
          <a:bodyPr/>
          <a:lstStyle/>
          <a:p>
            <a:endParaRPr lang="en-US" dirty="0"/>
          </a:p>
        </p:txBody>
      </p:sp>
      <p:sp>
        <p:nvSpPr>
          <p:cNvPr id="106576" name="Text Box 80"/>
          <p:cNvSpPr txBox="1">
            <a:spLocks noChangeArrowheads="1"/>
          </p:cNvSpPr>
          <p:nvPr/>
        </p:nvSpPr>
        <p:spPr bwMode="auto">
          <a:xfrm>
            <a:off x="4800600" y="2209800"/>
            <a:ext cx="1371600" cy="396875"/>
          </a:xfrm>
          <a:prstGeom prst="rect">
            <a:avLst/>
          </a:prstGeom>
          <a:noFill/>
          <a:ln w="9525">
            <a:noFill/>
            <a:miter lim="800000"/>
            <a:headEnd/>
            <a:tailEnd/>
          </a:ln>
          <a:effectLst/>
        </p:spPr>
        <p:txBody>
          <a:bodyPr>
            <a:spAutoFit/>
          </a:bodyPr>
          <a:lstStyle/>
          <a:p>
            <a:r>
              <a:rPr lang="en-US" sz="1000" dirty="0">
                <a:solidFill>
                  <a:srgbClr val="FF0000"/>
                </a:solidFill>
              </a:rPr>
              <a:t>Drive your bike ½ Meter from the Curb</a:t>
            </a:r>
          </a:p>
        </p:txBody>
      </p:sp>
      <p:sp>
        <p:nvSpPr>
          <p:cNvPr id="106577" name="Line 81"/>
          <p:cNvSpPr>
            <a:spLocks noChangeShapeType="1"/>
          </p:cNvSpPr>
          <p:nvPr/>
        </p:nvSpPr>
        <p:spPr bwMode="auto">
          <a:xfrm>
            <a:off x="5562600" y="2057400"/>
            <a:ext cx="0" cy="152400"/>
          </a:xfrm>
          <a:prstGeom prst="line">
            <a:avLst/>
          </a:prstGeom>
          <a:noFill/>
          <a:ln w="9525">
            <a:solidFill>
              <a:srgbClr val="FF0000"/>
            </a:solidFill>
            <a:round/>
            <a:headEnd/>
            <a:tailEnd type="triangle" w="med" len="med"/>
          </a:ln>
          <a:effectLst/>
        </p:spPr>
        <p:txBody>
          <a:bodyPr/>
          <a:lstStyle/>
          <a:p>
            <a:endParaRPr lang="en-US" dirty="0"/>
          </a:p>
        </p:txBody>
      </p:sp>
      <p:sp>
        <p:nvSpPr>
          <p:cNvPr id="106578" name="Line 82"/>
          <p:cNvSpPr>
            <a:spLocks noChangeShapeType="1"/>
          </p:cNvSpPr>
          <p:nvPr/>
        </p:nvSpPr>
        <p:spPr bwMode="auto">
          <a:xfrm flipV="1">
            <a:off x="5562600" y="2514600"/>
            <a:ext cx="0" cy="228600"/>
          </a:xfrm>
          <a:prstGeom prst="line">
            <a:avLst/>
          </a:prstGeom>
          <a:noFill/>
          <a:ln w="9525">
            <a:solidFill>
              <a:srgbClr val="FF0000"/>
            </a:solidFill>
            <a:round/>
            <a:headEnd/>
            <a:tailEnd type="triangle" w="med" len="med"/>
          </a:ln>
          <a:effectLst/>
        </p:spPr>
        <p:txBody>
          <a:bodyPr/>
          <a:lstStyle/>
          <a:p>
            <a:endParaRPr lang="en-US" dirty="0"/>
          </a:p>
        </p:txBody>
      </p:sp>
      <p:sp>
        <p:nvSpPr>
          <p:cNvPr id="106579" name="Line 83"/>
          <p:cNvSpPr>
            <a:spLocks noChangeShapeType="1"/>
          </p:cNvSpPr>
          <p:nvPr/>
        </p:nvSpPr>
        <p:spPr bwMode="auto">
          <a:xfrm>
            <a:off x="6324600" y="2057400"/>
            <a:ext cx="0" cy="152400"/>
          </a:xfrm>
          <a:prstGeom prst="line">
            <a:avLst/>
          </a:prstGeom>
          <a:noFill/>
          <a:ln w="9525">
            <a:solidFill>
              <a:srgbClr val="FF0000"/>
            </a:solidFill>
            <a:round/>
            <a:headEnd/>
            <a:tailEnd type="triangle" w="med" len="med"/>
          </a:ln>
          <a:effectLst/>
        </p:spPr>
        <p:txBody>
          <a:bodyPr/>
          <a:lstStyle/>
          <a:p>
            <a:endParaRPr lang="en-US" dirty="0"/>
          </a:p>
        </p:txBody>
      </p:sp>
      <p:sp>
        <p:nvSpPr>
          <p:cNvPr id="106580" name="Rectangle 84"/>
          <p:cNvSpPr>
            <a:spLocks noChangeArrowheads="1"/>
          </p:cNvSpPr>
          <p:nvPr/>
        </p:nvSpPr>
        <p:spPr bwMode="auto">
          <a:xfrm>
            <a:off x="5638800" y="2578100"/>
            <a:ext cx="2208213" cy="244475"/>
          </a:xfrm>
          <a:prstGeom prst="rect">
            <a:avLst/>
          </a:prstGeom>
          <a:noFill/>
          <a:ln w="9525">
            <a:noFill/>
            <a:miter lim="800000"/>
            <a:headEnd/>
            <a:tailEnd/>
          </a:ln>
          <a:effectLst/>
        </p:spPr>
        <p:txBody>
          <a:bodyPr wrap="none">
            <a:spAutoFit/>
          </a:bodyPr>
          <a:lstStyle/>
          <a:p>
            <a:r>
              <a:rPr lang="en-US" sz="1000" dirty="0">
                <a:solidFill>
                  <a:srgbClr val="FF0000"/>
                </a:solidFill>
              </a:rPr>
              <a:t>Drive  about  ½ Meter from obstacles</a:t>
            </a:r>
          </a:p>
        </p:txBody>
      </p:sp>
      <p:sp>
        <p:nvSpPr>
          <p:cNvPr id="106582" name="Line 86"/>
          <p:cNvSpPr>
            <a:spLocks noChangeShapeType="1"/>
          </p:cNvSpPr>
          <p:nvPr/>
        </p:nvSpPr>
        <p:spPr bwMode="auto">
          <a:xfrm flipV="1">
            <a:off x="6324600" y="2286000"/>
            <a:ext cx="0" cy="304800"/>
          </a:xfrm>
          <a:prstGeom prst="line">
            <a:avLst/>
          </a:prstGeom>
          <a:noFill/>
          <a:ln w="9525">
            <a:solidFill>
              <a:srgbClr val="FF0000"/>
            </a:solidFill>
            <a:round/>
            <a:headEnd/>
            <a:tailEnd type="triangle" w="med" len="med"/>
          </a:ln>
          <a:effectLst/>
        </p:spPr>
        <p:txBody>
          <a:bodyPr/>
          <a:lstStyle/>
          <a:p>
            <a:endParaRPr lang="en-US" dirty="0"/>
          </a:p>
        </p:txBody>
      </p:sp>
      <p:sp>
        <p:nvSpPr>
          <p:cNvPr id="106583" name="Rectangle 87"/>
          <p:cNvSpPr>
            <a:spLocks noChangeArrowheads="1"/>
          </p:cNvSpPr>
          <p:nvPr/>
        </p:nvSpPr>
        <p:spPr bwMode="auto">
          <a:xfrm>
            <a:off x="4876800" y="3124200"/>
            <a:ext cx="950913" cy="549275"/>
          </a:xfrm>
          <a:prstGeom prst="rect">
            <a:avLst/>
          </a:prstGeom>
          <a:noFill/>
          <a:ln w="9525">
            <a:noFill/>
            <a:miter lim="800000"/>
            <a:headEnd/>
            <a:tailEnd/>
          </a:ln>
          <a:effectLst/>
        </p:spPr>
        <p:txBody>
          <a:bodyPr wrap="none">
            <a:spAutoFit/>
          </a:bodyPr>
          <a:lstStyle/>
          <a:p>
            <a:r>
              <a:rPr lang="en-US" sz="1000" dirty="0">
                <a:solidFill>
                  <a:srgbClr val="FF0000"/>
                </a:solidFill>
              </a:rPr>
              <a:t>Drive 1 Meter</a:t>
            </a:r>
          </a:p>
          <a:p>
            <a:r>
              <a:rPr lang="en-US" sz="1000" dirty="0">
                <a:solidFill>
                  <a:srgbClr val="FF0000"/>
                </a:solidFill>
              </a:rPr>
              <a:t> from</a:t>
            </a:r>
          </a:p>
          <a:p>
            <a:r>
              <a:rPr lang="en-US" sz="1000" dirty="0">
                <a:solidFill>
                  <a:srgbClr val="FF0000"/>
                </a:solidFill>
              </a:rPr>
              <a:t> parked cars</a:t>
            </a:r>
          </a:p>
        </p:txBody>
      </p:sp>
      <p:sp>
        <p:nvSpPr>
          <p:cNvPr id="106584" name="Line 88"/>
          <p:cNvSpPr>
            <a:spLocks noChangeShapeType="1"/>
          </p:cNvSpPr>
          <p:nvPr/>
        </p:nvSpPr>
        <p:spPr bwMode="auto">
          <a:xfrm>
            <a:off x="5105400" y="3581400"/>
            <a:ext cx="0" cy="228600"/>
          </a:xfrm>
          <a:prstGeom prst="line">
            <a:avLst/>
          </a:prstGeom>
          <a:noFill/>
          <a:ln w="9525">
            <a:solidFill>
              <a:srgbClr val="FF0000"/>
            </a:solidFill>
            <a:round/>
            <a:headEnd/>
            <a:tailEnd type="triangle" w="med" len="med"/>
          </a:ln>
          <a:effectLst/>
        </p:spPr>
        <p:txBody>
          <a:bodyPr/>
          <a:lstStyle/>
          <a:p>
            <a:endParaRPr lang="en-US" dirty="0"/>
          </a:p>
        </p:txBody>
      </p:sp>
      <p:sp>
        <p:nvSpPr>
          <p:cNvPr id="106585" name="Line 89"/>
          <p:cNvSpPr>
            <a:spLocks noChangeShapeType="1"/>
          </p:cNvSpPr>
          <p:nvPr/>
        </p:nvSpPr>
        <p:spPr bwMode="auto">
          <a:xfrm flipV="1">
            <a:off x="5105400" y="3886200"/>
            <a:ext cx="0" cy="228600"/>
          </a:xfrm>
          <a:prstGeom prst="line">
            <a:avLst/>
          </a:prstGeom>
          <a:noFill/>
          <a:ln w="9525">
            <a:solidFill>
              <a:srgbClr val="FF0000"/>
            </a:solidFill>
            <a:round/>
            <a:headEnd/>
            <a:tailEnd type="triangle" w="med" len="med"/>
          </a:ln>
          <a:effectLst/>
        </p:spPr>
        <p:txBody>
          <a:bodyPr/>
          <a:lstStyle/>
          <a:p>
            <a:endParaRPr lang="en-US" dirty="0"/>
          </a:p>
        </p:txBody>
      </p:sp>
      <p:sp>
        <p:nvSpPr>
          <p:cNvPr id="106587" name="Line 91"/>
          <p:cNvSpPr>
            <a:spLocks noChangeShapeType="1"/>
          </p:cNvSpPr>
          <p:nvPr/>
        </p:nvSpPr>
        <p:spPr bwMode="auto">
          <a:xfrm flipV="1">
            <a:off x="7315200" y="2514600"/>
            <a:ext cx="1143000" cy="228600"/>
          </a:xfrm>
          <a:prstGeom prst="line">
            <a:avLst/>
          </a:prstGeom>
          <a:noFill/>
          <a:ln w="9525">
            <a:solidFill>
              <a:srgbClr val="FF0000"/>
            </a:solidFill>
            <a:round/>
            <a:headEnd/>
            <a:tailEnd type="triangle" w="med" len="med"/>
          </a:ln>
          <a:effectLst/>
        </p:spPr>
        <p:txBody>
          <a:bodyPr/>
          <a:lstStyle/>
          <a:p>
            <a:endParaRPr lang="en-US" dirty="0"/>
          </a:p>
        </p:txBody>
      </p:sp>
      <p:sp>
        <p:nvSpPr>
          <p:cNvPr id="106588" name="Line 92"/>
          <p:cNvSpPr>
            <a:spLocks noChangeShapeType="1"/>
          </p:cNvSpPr>
          <p:nvPr/>
        </p:nvSpPr>
        <p:spPr bwMode="auto">
          <a:xfrm flipV="1">
            <a:off x="7239000" y="2209800"/>
            <a:ext cx="0" cy="457200"/>
          </a:xfrm>
          <a:prstGeom prst="line">
            <a:avLst/>
          </a:prstGeom>
          <a:noFill/>
          <a:ln w="9525">
            <a:solidFill>
              <a:srgbClr val="FF0000"/>
            </a:solidFill>
            <a:round/>
            <a:headEnd/>
            <a:tailEnd type="triangle" w="med" len="med"/>
          </a:ln>
          <a:effectLst/>
        </p:spPr>
        <p:txBody>
          <a:bodyPr/>
          <a:lstStyle/>
          <a:p>
            <a:endParaRPr lang="en-US" dirty="0"/>
          </a:p>
        </p:txBody>
      </p:sp>
      <p:sp>
        <p:nvSpPr>
          <p:cNvPr id="106589" name="Line 93"/>
          <p:cNvSpPr>
            <a:spLocks noChangeShapeType="1"/>
          </p:cNvSpPr>
          <p:nvPr/>
        </p:nvSpPr>
        <p:spPr bwMode="auto">
          <a:xfrm>
            <a:off x="6324600" y="3962400"/>
            <a:ext cx="152400" cy="0"/>
          </a:xfrm>
          <a:prstGeom prst="line">
            <a:avLst/>
          </a:prstGeom>
          <a:noFill/>
          <a:ln w="57150">
            <a:solidFill>
              <a:srgbClr val="FF0000"/>
            </a:solidFill>
            <a:prstDash val="dash"/>
            <a:round/>
            <a:headEnd/>
            <a:tailEnd/>
          </a:ln>
          <a:effectLst/>
        </p:spPr>
        <p:txBody>
          <a:bodyPr/>
          <a:lstStyle/>
          <a:p>
            <a:endParaRPr lang="en-US" dirty="0"/>
          </a:p>
        </p:txBody>
      </p:sp>
      <p:sp>
        <p:nvSpPr>
          <p:cNvPr id="106590" name="Line 94"/>
          <p:cNvSpPr>
            <a:spLocks noChangeShapeType="1"/>
          </p:cNvSpPr>
          <p:nvPr/>
        </p:nvSpPr>
        <p:spPr bwMode="auto">
          <a:xfrm>
            <a:off x="6400800" y="3962400"/>
            <a:ext cx="762000" cy="0"/>
          </a:xfrm>
          <a:prstGeom prst="line">
            <a:avLst/>
          </a:prstGeom>
          <a:noFill/>
          <a:ln w="57150">
            <a:solidFill>
              <a:srgbClr val="FF0000"/>
            </a:solidFill>
            <a:prstDash val="dash"/>
            <a:round/>
            <a:headEnd/>
            <a:tailEnd/>
          </a:ln>
          <a:effectLst/>
        </p:spPr>
        <p:txBody>
          <a:bodyPr/>
          <a:lstStyle/>
          <a:p>
            <a:endParaRPr lang="en-US" dirty="0"/>
          </a:p>
        </p:txBody>
      </p:sp>
      <p:sp>
        <p:nvSpPr>
          <p:cNvPr id="106591" name="Line 95"/>
          <p:cNvSpPr>
            <a:spLocks noChangeShapeType="1"/>
          </p:cNvSpPr>
          <p:nvPr/>
        </p:nvSpPr>
        <p:spPr bwMode="auto">
          <a:xfrm>
            <a:off x="7239000" y="3962400"/>
            <a:ext cx="381000" cy="0"/>
          </a:xfrm>
          <a:prstGeom prst="line">
            <a:avLst/>
          </a:prstGeom>
          <a:noFill/>
          <a:ln w="57150">
            <a:solidFill>
              <a:srgbClr val="FF0000"/>
            </a:solidFill>
            <a:prstDash val="dash"/>
            <a:round/>
            <a:headEnd/>
            <a:tailEnd/>
          </a:ln>
          <a:effectLst/>
        </p:spPr>
        <p:txBody>
          <a:bodyPr/>
          <a:lstStyle/>
          <a:p>
            <a:endParaRPr lang="en-US" dirty="0"/>
          </a:p>
        </p:txBody>
      </p:sp>
      <p:sp>
        <p:nvSpPr>
          <p:cNvPr id="106592" name="Line 96"/>
          <p:cNvSpPr>
            <a:spLocks noChangeShapeType="1"/>
          </p:cNvSpPr>
          <p:nvPr/>
        </p:nvSpPr>
        <p:spPr bwMode="auto">
          <a:xfrm flipV="1">
            <a:off x="7620000" y="3886200"/>
            <a:ext cx="304800" cy="76200"/>
          </a:xfrm>
          <a:prstGeom prst="line">
            <a:avLst/>
          </a:prstGeom>
          <a:noFill/>
          <a:ln w="57150">
            <a:solidFill>
              <a:srgbClr val="FF0000"/>
            </a:solidFill>
            <a:prstDash val="dash"/>
            <a:round/>
            <a:headEnd/>
            <a:tailEnd/>
          </a:ln>
          <a:effectLst/>
        </p:spPr>
        <p:txBody>
          <a:bodyPr/>
          <a:lstStyle/>
          <a:p>
            <a:endParaRPr lang="en-US" dirty="0"/>
          </a:p>
        </p:txBody>
      </p:sp>
      <p:sp>
        <p:nvSpPr>
          <p:cNvPr id="106598" name="Line 102"/>
          <p:cNvSpPr>
            <a:spLocks noChangeShapeType="1"/>
          </p:cNvSpPr>
          <p:nvPr/>
        </p:nvSpPr>
        <p:spPr bwMode="auto">
          <a:xfrm>
            <a:off x="4876800" y="2209800"/>
            <a:ext cx="1828800" cy="0"/>
          </a:xfrm>
          <a:prstGeom prst="line">
            <a:avLst/>
          </a:prstGeom>
          <a:noFill/>
          <a:ln w="57150">
            <a:solidFill>
              <a:srgbClr val="009900"/>
            </a:solidFill>
            <a:prstDash val="dash"/>
            <a:round/>
            <a:headEnd/>
            <a:tailEnd/>
          </a:ln>
          <a:effectLst/>
        </p:spPr>
        <p:txBody>
          <a:bodyPr/>
          <a:lstStyle/>
          <a:p>
            <a:endParaRPr lang="en-US" dirty="0"/>
          </a:p>
        </p:txBody>
      </p:sp>
      <p:sp>
        <p:nvSpPr>
          <p:cNvPr id="106599" name="Line 103"/>
          <p:cNvSpPr>
            <a:spLocks noChangeShapeType="1"/>
          </p:cNvSpPr>
          <p:nvPr/>
        </p:nvSpPr>
        <p:spPr bwMode="auto">
          <a:xfrm>
            <a:off x="6400800" y="6019800"/>
            <a:ext cx="457200" cy="0"/>
          </a:xfrm>
          <a:prstGeom prst="line">
            <a:avLst/>
          </a:prstGeom>
          <a:noFill/>
          <a:ln w="76200">
            <a:solidFill>
              <a:srgbClr val="009900"/>
            </a:solidFill>
            <a:round/>
            <a:headEnd/>
            <a:tailEnd type="triangle" w="med" len="med"/>
          </a:ln>
          <a:effectLst/>
        </p:spPr>
        <p:txBody>
          <a:bodyPr/>
          <a:lstStyle/>
          <a:p>
            <a:endParaRPr lang="en-US" dirty="0"/>
          </a:p>
        </p:txBody>
      </p:sp>
      <p:sp>
        <p:nvSpPr>
          <p:cNvPr id="106600" name="Line 104"/>
          <p:cNvSpPr>
            <a:spLocks noChangeShapeType="1"/>
          </p:cNvSpPr>
          <p:nvPr/>
        </p:nvSpPr>
        <p:spPr bwMode="auto">
          <a:xfrm>
            <a:off x="7696200" y="6019800"/>
            <a:ext cx="457200" cy="0"/>
          </a:xfrm>
          <a:prstGeom prst="line">
            <a:avLst/>
          </a:prstGeom>
          <a:noFill/>
          <a:ln w="76200">
            <a:solidFill>
              <a:srgbClr val="009900"/>
            </a:solidFill>
            <a:round/>
            <a:headEnd/>
            <a:tailEnd type="triangle" w="med" len="med"/>
          </a:ln>
          <a:effectLst/>
        </p:spPr>
        <p:txBody>
          <a:bodyPr/>
          <a:lstStyle/>
          <a:p>
            <a:endParaRPr lang="en-US" dirty="0"/>
          </a:p>
        </p:txBody>
      </p:sp>
      <p:sp>
        <p:nvSpPr>
          <p:cNvPr id="106603" name="Text Box 107"/>
          <p:cNvSpPr txBox="1">
            <a:spLocks noChangeArrowheads="1"/>
          </p:cNvSpPr>
          <p:nvPr/>
        </p:nvSpPr>
        <p:spPr bwMode="auto">
          <a:xfrm>
            <a:off x="5775325" y="3541713"/>
            <a:ext cx="693738" cy="274637"/>
          </a:xfrm>
          <a:prstGeom prst="rect">
            <a:avLst/>
          </a:prstGeom>
          <a:noFill/>
          <a:ln w="9525">
            <a:noFill/>
            <a:miter lim="800000"/>
            <a:headEnd/>
            <a:tailEnd/>
          </a:ln>
          <a:effectLst/>
        </p:spPr>
        <p:txBody>
          <a:bodyPr wrap="none">
            <a:spAutoFit/>
          </a:bodyPr>
          <a:lstStyle/>
          <a:p>
            <a:r>
              <a:rPr lang="en-US" dirty="0">
                <a:solidFill>
                  <a:srgbClr val="009900"/>
                </a:solidFill>
              </a:rPr>
              <a:t>Correct</a:t>
            </a:r>
          </a:p>
        </p:txBody>
      </p:sp>
      <p:pic>
        <p:nvPicPr>
          <p:cNvPr id="106607" name="Picture 111" descr="Denver Share the Road sign"/>
          <p:cNvPicPr>
            <a:picLocks noChangeAspect="1" noChangeArrowheads="1"/>
          </p:cNvPicPr>
          <p:nvPr/>
        </p:nvPicPr>
        <p:blipFill>
          <a:blip r:embed="rId7" cstate="print"/>
          <a:srcRect/>
          <a:stretch>
            <a:fillRect/>
          </a:stretch>
        </p:blipFill>
        <p:spPr bwMode="auto">
          <a:xfrm>
            <a:off x="3810000" y="3124200"/>
            <a:ext cx="914400" cy="1219200"/>
          </a:xfrm>
          <a:prstGeom prst="rect">
            <a:avLst/>
          </a:prstGeom>
          <a:noFill/>
        </p:spPr>
      </p:pic>
      <p:sp>
        <p:nvSpPr>
          <p:cNvPr id="106611" name="Text Box 115"/>
          <p:cNvSpPr txBox="1">
            <a:spLocks noChangeArrowheads="1"/>
          </p:cNvSpPr>
          <p:nvPr/>
        </p:nvSpPr>
        <p:spPr bwMode="auto">
          <a:xfrm>
            <a:off x="6400800" y="3886200"/>
            <a:ext cx="685800" cy="274638"/>
          </a:xfrm>
          <a:prstGeom prst="rect">
            <a:avLst/>
          </a:prstGeom>
          <a:solidFill>
            <a:schemeClr val="folHlink"/>
          </a:solidFill>
          <a:ln w="9525">
            <a:noFill/>
            <a:miter lim="800000"/>
            <a:headEnd/>
            <a:tailEnd/>
          </a:ln>
          <a:effectLst/>
        </p:spPr>
        <p:txBody>
          <a:bodyPr>
            <a:spAutoFit/>
          </a:bodyPr>
          <a:lstStyle/>
          <a:p>
            <a:pPr>
              <a:spcBef>
                <a:spcPct val="50000"/>
              </a:spcBef>
            </a:pPr>
            <a:r>
              <a:rPr lang="en-US" dirty="0">
                <a:solidFill>
                  <a:srgbClr val="FF0000"/>
                </a:solidFill>
              </a:rPr>
              <a:t>Wrong</a:t>
            </a:r>
          </a:p>
        </p:txBody>
      </p:sp>
      <p:sp>
        <p:nvSpPr>
          <p:cNvPr id="106613" name="Text Box 117"/>
          <p:cNvSpPr txBox="1">
            <a:spLocks noChangeArrowheads="1"/>
          </p:cNvSpPr>
          <p:nvPr/>
        </p:nvSpPr>
        <p:spPr bwMode="auto">
          <a:xfrm rot="-432363">
            <a:off x="7391400" y="3962400"/>
            <a:ext cx="685800" cy="274638"/>
          </a:xfrm>
          <a:prstGeom prst="rect">
            <a:avLst/>
          </a:prstGeom>
          <a:solidFill>
            <a:srgbClr val="B2B2B2"/>
          </a:solidFill>
          <a:ln w="9525">
            <a:noFill/>
            <a:miter lim="800000"/>
            <a:headEnd/>
            <a:tailEnd/>
          </a:ln>
          <a:effectLst/>
        </p:spPr>
        <p:txBody>
          <a:bodyPr>
            <a:spAutoFit/>
          </a:bodyPr>
          <a:lstStyle/>
          <a:p>
            <a:pPr>
              <a:spcBef>
                <a:spcPct val="50000"/>
              </a:spcBef>
            </a:pPr>
            <a:endParaRPr lang="en-US" dirty="0">
              <a:solidFill>
                <a:srgbClr val="FF0000"/>
              </a:solidFill>
            </a:endParaRPr>
          </a:p>
        </p:txBody>
      </p:sp>
      <p:sp>
        <p:nvSpPr>
          <p:cNvPr id="106614" name="Text Box 118"/>
          <p:cNvSpPr txBox="1">
            <a:spLocks noChangeArrowheads="1"/>
          </p:cNvSpPr>
          <p:nvPr/>
        </p:nvSpPr>
        <p:spPr bwMode="auto">
          <a:xfrm>
            <a:off x="5165725" y="823913"/>
            <a:ext cx="285750" cy="336550"/>
          </a:xfrm>
          <a:prstGeom prst="rect">
            <a:avLst/>
          </a:prstGeom>
          <a:noFill/>
          <a:ln w="9525">
            <a:noFill/>
            <a:miter lim="800000"/>
            <a:headEnd/>
            <a:tailEnd/>
          </a:ln>
          <a:effectLst/>
        </p:spPr>
        <p:txBody>
          <a:bodyPr wrap="none">
            <a:spAutoFit/>
          </a:bodyPr>
          <a:lstStyle/>
          <a:p>
            <a:r>
              <a:rPr lang="en-US" sz="1600" dirty="0"/>
              <a:t>1</a:t>
            </a:r>
          </a:p>
        </p:txBody>
      </p:sp>
      <p:sp>
        <p:nvSpPr>
          <p:cNvPr id="106615" name="Text Box 119"/>
          <p:cNvSpPr txBox="1">
            <a:spLocks noChangeArrowheads="1"/>
          </p:cNvSpPr>
          <p:nvPr/>
        </p:nvSpPr>
        <p:spPr bwMode="auto">
          <a:xfrm>
            <a:off x="5181600" y="2767013"/>
            <a:ext cx="285750" cy="336550"/>
          </a:xfrm>
          <a:prstGeom prst="rect">
            <a:avLst/>
          </a:prstGeom>
          <a:noFill/>
          <a:ln w="9525">
            <a:noFill/>
            <a:miter lim="800000"/>
            <a:headEnd/>
            <a:tailEnd/>
          </a:ln>
          <a:effectLst/>
        </p:spPr>
        <p:txBody>
          <a:bodyPr wrap="none">
            <a:spAutoFit/>
          </a:bodyPr>
          <a:lstStyle/>
          <a:p>
            <a:r>
              <a:rPr lang="en-US" sz="1600" dirty="0"/>
              <a:t>2</a:t>
            </a:r>
          </a:p>
        </p:txBody>
      </p:sp>
      <p:sp>
        <p:nvSpPr>
          <p:cNvPr id="106616" name="Text Box 120"/>
          <p:cNvSpPr txBox="1">
            <a:spLocks noChangeArrowheads="1"/>
          </p:cNvSpPr>
          <p:nvPr/>
        </p:nvSpPr>
        <p:spPr bwMode="auto">
          <a:xfrm>
            <a:off x="5165725" y="4710113"/>
            <a:ext cx="285750" cy="336550"/>
          </a:xfrm>
          <a:prstGeom prst="rect">
            <a:avLst/>
          </a:prstGeom>
          <a:noFill/>
          <a:ln w="9525">
            <a:noFill/>
            <a:miter lim="800000"/>
            <a:headEnd/>
            <a:tailEnd/>
          </a:ln>
          <a:effectLst/>
        </p:spPr>
        <p:txBody>
          <a:bodyPr wrap="none">
            <a:spAutoFit/>
          </a:bodyPr>
          <a:lstStyle/>
          <a:p>
            <a:r>
              <a:rPr lang="en-US" sz="1600" dirty="0"/>
              <a:t>3</a:t>
            </a:r>
          </a:p>
        </p:txBody>
      </p:sp>
      <p:sp>
        <p:nvSpPr>
          <p:cNvPr id="106620" name="Oval 124"/>
          <p:cNvSpPr>
            <a:spLocks noChangeArrowheads="1"/>
          </p:cNvSpPr>
          <p:nvPr/>
        </p:nvSpPr>
        <p:spPr bwMode="auto">
          <a:xfrm flipH="1">
            <a:off x="6477000" y="4114800"/>
            <a:ext cx="381000" cy="381000"/>
          </a:xfrm>
          <a:prstGeom prst="ellipse">
            <a:avLst/>
          </a:prstGeom>
          <a:noFill/>
          <a:ln w="28575">
            <a:solidFill>
              <a:srgbClr val="FF0000"/>
            </a:solidFill>
            <a:round/>
            <a:headEnd/>
            <a:tailEnd/>
          </a:ln>
          <a:effectLst/>
        </p:spPr>
        <p:txBody>
          <a:bodyPr wrap="none" anchor="ctr"/>
          <a:lstStyle/>
          <a:p>
            <a:endParaRPr lang="en-US" dirty="0"/>
          </a:p>
        </p:txBody>
      </p:sp>
      <p:sp>
        <p:nvSpPr>
          <p:cNvPr id="106621" name="Line 125"/>
          <p:cNvSpPr>
            <a:spLocks noChangeShapeType="1"/>
          </p:cNvSpPr>
          <p:nvPr/>
        </p:nvSpPr>
        <p:spPr bwMode="auto">
          <a:xfrm flipH="1">
            <a:off x="6553200" y="4191000"/>
            <a:ext cx="228600" cy="228600"/>
          </a:xfrm>
          <a:prstGeom prst="line">
            <a:avLst/>
          </a:prstGeom>
          <a:noFill/>
          <a:ln w="38100">
            <a:solidFill>
              <a:srgbClr val="FF3300"/>
            </a:solidFill>
            <a:round/>
            <a:headEnd/>
            <a:tailEnd/>
          </a:ln>
          <a:effectLst/>
        </p:spPr>
        <p:txBody>
          <a:bodyPr/>
          <a:lstStyle/>
          <a:p>
            <a:endParaRPr lang="en-US" dirty="0"/>
          </a:p>
        </p:txBody>
      </p:sp>
      <p:sp>
        <p:nvSpPr>
          <p:cNvPr id="106622" name="Line 126"/>
          <p:cNvSpPr>
            <a:spLocks noChangeShapeType="1"/>
          </p:cNvSpPr>
          <p:nvPr/>
        </p:nvSpPr>
        <p:spPr bwMode="auto">
          <a:xfrm flipH="1">
            <a:off x="7543800" y="2286000"/>
            <a:ext cx="228600" cy="228600"/>
          </a:xfrm>
          <a:prstGeom prst="line">
            <a:avLst/>
          </a:prstGeom>
          <a:noFill/>
          <a:ln w="38100">
            <a:solidFill>
              <a:srgbClr val="FF3300"/>
            </a:solidFill>
            <a:round/>
            <a:headEnd/>
            <a:tailEnd/>
          </a:ln>
          <a:effectLst/>
        </p:spPr>
        <p:txBody>
          <a:bodyPr/>
          <a:lstStyle/>
          <a:p>
            <a:endParaRPr lang="en-US" dirty="0"/>
          </a:p>
        </p:txBody>
      </p:sp>
      <p:sp>
        <p:nvSpPr>
          <p:cNvPr id="106623" name="Oval 127"/>
          <p:cNvSpPr>
            <a:spLocks noChangeArrowheads="1"/>
          </p:cNvSpPr>
          <p:nvPr/>
        </p:nvSpPr>
        <p:spPr bwMode="auto">
          <a:xfrm flipH="1">
            <a:off x="7467600" y="2209800"/>
            <a:ext cx="381000" cy="381000"/>
          </a:xfrm>
          <a:prstGeom prst="ellipse">
            <a:avLst/>
          </a:prstGeom>
          <a:noFill/>
          <a:ln w="28575">
            <a:solidFill>
              <a:srgbClr val="FF0000"/>
            </a:solidFill>
            <a:round/>
            <a:headEnd/>
            <a:tailEnd/>
          </a:ln>
          <a:effectLst/>
        </p:spPr>
        <p:txBody>
          <a:bodyPr wrap="none" anchor="ctr"/>
          <a:lstStyle/>
          <a:p>
            <a:endParaRPr lang="en-US" dirty="0"/>
          </a:p>
        </p:txBody>
      </p:sp>
      <p:pic>
        <p:nvPicPr>
          <p:cNvPr id="44" name="~PP1283.WAV">
            <a:hlinkClick r:id="" action="ppaction://media"/>
          </p:cNvPr>
          <p:cNvPicPr>
            <a:picLocks noRot="1" noChangeAspect="1"/>
          </p:cNvPicPr>
          <p:nvPr>
            <a:wavAudioFile r:embed="rId1" name="~PP1283.WAV"/>
          </p:nvPr>
        </p:nvPicPr>
        <p:blipFill>
          <a:blip r:embed="rId8" cstate="print"/>
          <a:stretch>
            <a:fillRect/>
          </a:stretch>
        </p:blipFill>
        <p:spPr>
          <a:xfrm>
            <a:off x="8716963" y="6430963"/>
            <a:ext cx="304800" cy="304800"/>
          </a:xfrm>
          <a:prstGeom prst="rect">
            <a:avLst/>
          </a:prstGeom>
        </p:spPr>
      </p:pic>
    </p:spTree>
  </p:cSld>
  <p:clrMapOvr>
    <a:masterClrMapping/>
  </p:clrMapOvr>
  <p:transition spd="med" advClick="0" advTm="3599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3" presetClass="entr" presetSubtype="5" fill="hold" nodeType="afterEffect">
                                  <p:stCondLst>
                                    <p:cond delay="5000"/>
                                  </p:stCondLst>
                                  <p:childTnLst>
                                    <p:set>
                                      <p:cBhvr>
                                        <p:cTn id="9" dur="1" fill="hold">
                                          <p:stCondLst>
                                            <p:cond delay="0"/>
                                          </p:stCondLst>
                                        </p:cTn>
                                        <p:tgtEl>
                                          <p:spTgt spid="106581"/>
                                        </p:tgtEl>
                                        <p:attrNameLst>
                                          <p:attrName>style.visibility</p:attrName>
                                        </p:attrNameLst>
                                      </p:cBhvr>
                                      <p:to>
                                        <p:strVal val="visible"/>
                                      </p:to>
                                    </p:set>
                                    <p:animEffect transition="in" filter="blinds(vertical)">
                                      <p:cBhvr>
                                        <p:cTn id="10" dur="2000"/>
                                        <p:tgtEl>
                                          <p:spTgt spid="106581"/>
                                        </p:tgtEl>
                                      </p:cBhvr>
                                    </p:animEffect>
                                  </p:childTnLst>
                                </p:cTn>
                              </p:par>
                            </p:childTnLst>
                          </p:cTn>
                        </p:par>
                        <p:par>
                          <p:cTn id="11" fill="hold">
                            <p:stCondLst>
                              <p:cond delay="7000"/>
                            </p:stCondLst>
                            <p:childTnLst>
                              <p:par>
                                <p:cTn id="12" presetID="3" presetClass="entr" presetSubtype="5" fill="hold" nodeType="afterEffect">
                                  <p:stCondLst>
                                    <p:cond delay="8000"/>
                                  </p:stCondLst>
                                  <p:childTnLst>
                                    <p:set>
                                      <p:cBhvr>
                                        <p:cTn id="13" dur="1" fill="hold">
                                          <p:stCondLst>
                                            <p:cond delay="0"/>
                                          </p:stCondLst>
                                        </p:cTn>
                                        <p:tgtEl>
                                          <p:spTgt spid="106638"/>
                                        </p:tgtEl>
                                        <p:attrNameLst>
                                          <p:attrName>style.visibility</p:attrName>
                                        </p:attrNameLst>
                                      </p:cBhvr>
                                      <p:to>
                                        <p:strVal val="visible"/>
                                      </p:to>
                                    </p:set>
                                    <p:animEffect transition="in" filter="blinds(vertical)">
                                      <p:cBhvr>
                                        <p:cTn id="14" dur="2000"/>
                                        <p:tgtEl>
                                          <p:spTgt spid="106638"/>
                                        </p:tgtEl>
                                      </p:cBhvr>
                                    </p:animEffect>
                                  </p:childTnLst>
                                </p:cTn>
                              </p:par>
                            </p:childTnLst>
                          </p:cTn>
                        </p:par>
                        <p:par>
                          <p:cTn id="15" fill="hold">
                            <p:stCondLst>
                              <p:cond delay="17000"/>
                            </p:stCondLst>
                            <p:childTnLst>
                              <p:par>
                                <p:cTn id="16" presetID="2" presetClass="entr" presetSubtype="4" fill="hold" nodeType="afterEffect">
                                  <p:stCondLst>
                                    <p:cond delay="0"/>
                                  </p:stCondLst>
                                  <p:childTnLst>
                                    <p:set>
                                      <p:cBhvr>
                                        <p:cTn id="17" dur="1" fill="hold">
                                          <p:stCondLst>
                                            <p:cond delay="0"/>
                                          </p:stCondLst>
                                        </p:cTn>
                                        <p:tgtEl>
                                          <p:spTgt spid="106607"/>
                                        </p:tgtEl>
                                        <p:attrNameLst>
                                          <p:attrName>style.visibility</p:attrName>
                                        </p:attrNameLst>
                                      </p:cBhvr>
                                      <p:to>
                                        <p:strVal val="visible"/>
                                      </p:to>
                                    </p:set>
                                    <p:anim calcmode="lin" valueType="num">
                                      <p:cBhvr additive="base">
                                        <p:cTn id="18" dur="3000" fill="hold"/>
                                        <p:tgtEl>
                                          <p:spTgt spid="106607"/>
                                        </p:tgtEl>
                                        <p:attrNameLst>
                                          <p:attrName>ppt_x</p:attrName>
                                        </p:attrNameLst>
                                      </p:cBhvr>
                                      <p:tavLst>
                                        <p:tav tm="0">
                                          <p:val>
                                            <p:strVal val="#ppt_x"/>
                                          </p:val>
                                        </p:tav>
                                        <p:tav tm="100000">
                                          <p:val>
                                            <p:strVal val="#ppt_x"/>
                                          </p:val>
                                        </p:tav>
                                      </p:tavLst>
                                    </p:anim>
                                    <p:anim calcmode="lin" valueType="num">
                                      <p:cBhvr additive="base">
                                        <p:cTn id="19" dur="3000" fill="hold"/>
                                        <p:tgtEl>
                                          <p:spTgt spid="106607"/>
                                        </p:tgtEl>
                                        <p:attrNameLst>
                                          <p:attrName>ppt_y</p:attrName>
                                        </p:attrNameLst>
                                      </p:cBhvr>
                                      <p:tavLst>
                                        <p:tav tm="0">
                                          <p:val>
                                            <p:strVal val="1+#ppt_h/2"/>
                                          </p:val>
                                        </p:tav>
                                        <p:tav tm="100000">
                                          <p:val>
                                            <p:strVal val="#ppt_y"/>
                                          </p:val>
                                        </p:tav>
                                      </p:tavLst>
                                    </p:anim>
                                  </p:childTnLst>
                                </p:cTn>
                              </p:par>
                            </p:childTnLst>
                          </p:cTn>
                        </p:par>
                        <p:par>
                          <p:cTn id="20" fill="hold">
                            <p:stCondLst>
                              <p:cond delay="20000"/>
                            </p:stCondLst>
                            <p:childTnLst>
                              <p:par>
                                <p:cTn id="21" presetID="3" presetClass="entr" presetSubtype="5" fill="hold" nodeType="afterEffect">
                                  <p:stCondLst>
                                    <p:cond delay="6000"/>
                                  </p:stCondLst>
                                  <p:childTnLst>
                                    <p:set>
                                      <p:cBhvr>
                                        <p:cTn id="22" dur="1" fill="hold">
                                          <p:stCondLst>
                                            <p:cond delay="0"/>
                                          </p:stCondLst>
                                        </p:cTn>
                                        <p:tgtEl>
                                          <p:spTgt spid="106635"/>
                                        </p:tgtEl>
                                        <p:attrNameLst>
                                          <p:attrName>style.visibility</p:attrName>
                                        </p:attrNameLst>
                                      </p:cBhvr>
                                      <p:to>
                                        <p:strVal val="visible"/>
                                      </p:to>
                                    </p:set>
                                    <p:animEffect transition="in" filter="blinds(vertical)">
                                      <p:cBhvr>
                                        <p:cTn id="23" dur="2000"/>
                                        <p:tgtEl>
                                          <p:spTgt spid="1066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4" fill="hold" display="0">
                  <p:stCondLst>
                    <p:cond delay="indefinite"/>
                  </p:stCondLst>
                  <p:endCondLst>
                    <p:cond evt="onPrev" delay="0">
                      <p:tgtEl>
                        <p:sldTgt/>
                      </p:tgtEl>
                    </p:cond>
                    <p:cond evt="onStopAudio" delay="0">
                      <p:tgtEl>
                        <p:sldTgt/>
                      </p:tgtEl>
                    </p:cond>
                  </p:endCondLst>
                </p:cTn>
                <p:tgtEl>
                  <p:spTgt spid="4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A9260B0D-D34F-43B9-A7C5-A2EE096C4206}" type="slidenum">
              <a:rPr lang="en-US"/>
              <a:pPr/>
              <a:t>2</a:t>
            </a:fld>
            <a:endParaRPr lang="en-US" dirty="0"/>
          </a:p>
        </p:txBody>
      </p:sp>
      <p:sp>
        <p:nvSpPr>
          <p:cNvPr id="192516" name="Rectangle 4"/>
          <p:cNvSpPr>
            <a:spLocks noGrp="1" noChangeArrowheads="1"/>
          </p:cNvSpPr>
          <p:nvPr>
            <p:ph type="ctrTitle"/>
          </p:nvPr>
        </p:nvSpPr>
        <p:spPr>
          <a:xfrm>
            <a:off x="685800" y="2438400"/>
            <a:ext cx="7772400" cy="1470025"/>
          </a:xfrm>
        </p:spPr>
        <p:txBody>
          <a:bodyPr/>
          <a:lstStyle/>
          <a:p>
            <a:r>
              <a:rPr lang="en-US" b="1" dirty="0">
                <a:solidFill>
                  <a:srgbClr val="CC0000"/>
                </a:solidFill>
                <a:effectLst>
                  <a:outerShdw blurRad="38100" dist="38100" dir="2700000" algn="tl">
                    <a:srgbClr val="C0C0C0"/>
                  </a:outerShdw>
                </a:effectLst>
              </a:rPr>
              <a:t>Welcome to Orleans</a:t>
            </a:r>
          </a:p>
        </p:txBody>
      </p:sp>
      <p:pic>
        <p:nvPicPr>
          <p:cNvPr id="192519" name="Picture 7" descr="windmill"/>
          <p:cNvPicPr>
            <a:picLocks noChangeAspect="1" noChangeArrowheads="1"/>
          </p:cNvPicPr>
          <p:nvPr/>
        </p:nvPicPr>
        <p:blipFill>
          <a:blip r:embed="rId4" cstate="print"/>
          <a:srcRect/>
          <a:stretch>
            <a:fillRect/>
          </a:stretch>
        </p:blipFill>
        <p:spPr bwMode="auto">
          <a:xfrm>
            <a:off x="152400" y="152400"/>
            <a:ext cx="2971800" cy="2025650"/>
          </a:xfrm>
          <a:prstGeom prst="rect">
            <a:avLst/>
          </a:prstGeom>
          <a:noFill/>
        </p:spPr>
      </p:pic>
      <p:pic>
        <p:nvPicPr>
          <p:cNvPr id="192521" name="Picture 9" descr="nauset2"/>
          <p:cNvPicPr>
            <a:picLocks noChangeAspect="1" noChangeArrowheads="1"/>
          </p:cNvPicPr>
          <p:nvPr/>
        </p:nvPicPr>
        <p:blipFill>
          <a:blip r:embed="rId5" cstate="print"/>
          <a:srcRect/>
          <a:stretch>
            <a:fillRect/>
          </a:stretch>
        </p:blipFill>
        <p:spPr bwMode="auto">
          <a:xfrm>
            <a:off x="3200400" y="152400"/>
            <a:ext cx="2743200" cy="2052638"/>
          </a:xfrm>
          <a:prstGeom prst="rect">
            <a:avLst/>
          </a:prstGeom>
          <a:noFill/>
        </p:spPr>
      </p:pic>
      <p:pic>
        <p:nvPicPr>
          <p:cNvPr id="192523" name="Picture 11" descr="nauset1"/>
          <p:cNvPicPr>
            <a:picLocks noChangeAspect="1" noChangeArrowheads="1"/>
          </p:cNvPicPr>
          <p:nvPr/>
        </p:nvPicPr>
        <p:blipFill>
          <a:blip r:embed="rId6" cstate="print"/>
          <a:srcRect/>
          <a:stretch>
            <a:fillRect/>
          </a:stretch>
        </p:blipFill>
        <p:spPr bwMode="auto">
          <a:xfrm>
            <a:off x="152400" y="4448175"/>
            <a:ext cx="2819400" cy="2109788"/>
          </a:xfrm>
          <a:prstGeom prst="rect">
            <a:avLst/>
          </a:prstGeom>
          <a:noFill/>
        </p:spPr>
      </p:pic>
      <p:pic>
        <p:nvPicPr>
          <p:cNvPr id="192525" name="Picture 13" descr="sunset"/>
          <p:cNvPicPr>
            <a:picLocks noChangeAspect="1" noChangeArrowheads="1"/>
          </p:cNvPicPr>
          <p:nvPr/>
        </p:nvPicPr>
        <p:blipFill>
          <a:blip r:embed="rId7" cstate="print"/>
          <a:srcRect/>
          <a:stretch>
            <a:fillRect/>
          </a:stretch>
        </p:blipFill>
        <p:spPr bwMode="auto">
          <a:xfrm>
            <a:off x="6096000" y="152400"/>
            <a:ext cx="2895600" cy="2057400"/>
          </a:xfrm>
          <a:prstGeom prst="rect">
            <a:avLst/>
          </a:prstGeom>
          <a:noFill/>
        </p:spPr>
      </p:pic>
      <p:pic>
        <p:nvPicPr>
          <p:cNvPr id="192527" name="Picture 15" descr="rockh1"/>
          <p:cNvPicPr>
            <a:picLocks noChangeAspect="1" noChangeArrowheads="1"/>
          </p:cNvPicPr>
          <p:nvPr/>
        </p:nvPicPr>
        <p:blipFill>
          <a:blip r:embed="rId8" cstate="print"/>
          <a:srcRect/>
          <a:stretch>
            <a:fillRect/>
          </a:stretch>
        </p:blipFill>
        <p:spPr bwMode="auto">
          <a:xfrm>
            <a:off x="3124200" y="4419600"/>
            <a:ext cx="2895600" cy="2171700"/>
          </a:xfrm>
          <a:prstGeom prst="rect">
            <a:avLst/>
          </a:prstGeom>
          <a:noFill/>
        </p:spPr>
      </p:pic>
      <p:pic>
        <p:nvPicPr>
          <p:cNvPr id="192529" name="Picture 17" descr="rockh2"/>
          <p:cNvPicPr>
            <a:picLocks noChangeAspect="1" noChangeArrowheads="1"/>
          </p:cNvPicPr>
          <p:nvPr/>
        </p:nvPicPr>
        <p:blipFill>
          <a:blip r:embed="rId9" cstate="print"/>
          <a:srcRect/>
          <a:stretch>
            <a:fillRect/>
          </a:stretch>
        </p:blipFill>
        <p:spPr bwMode="auto">
          <a:xfrm>
            <a:off x="6172200" y="4419600"/>
            <a:ext cx="2819400" cy="2114550"/>
          </a:xfrm>
          <a:prstGeom prst="rect">
            <a:avLst/>
          </a:prstGeom>
          <a:noFill/>
        </p:spPr>
      </p:pic>
      <p:pic>
        <p:nvPicPr>
          <p:cNvPr id="192530" name="Picture 18" descr="MMj03035000000[1]"/>
          <p:cNvPicPr>
            <a:picLocks noChangeAspect="1" noChangeArrowheads="1" noCrop="1"/>
          </p:cNvPicPr>
          <p:nvPr/>
        </p:nvPicPr>
        <p:blipFill>
          <a:blip r:embed="rId10" cstate="print"/>
          <a:srcRect/>
          <a:stretch>
            <a:fillRect/>
          </a:stretch>
        </p:blipFill>
        <p:spPr bwMode="auto">
          <a:xfrm rot="367740">
            <a:off x="228600" y="2438400"/>
            <a:ext cx="1776413" cy="1354138"/>
          </a:xfrm>
          <a:prstGeom prst="rect">
            <a:avLst/>
          </a:prstGeom>
          <a:noFill/>
        </p:spPr>
      </p:pic>
      <p:pic>
        <p:nvPicPr>
          <p:cNvPr id="192535" name="Picture 23" descr="MMj03035000000[1]"/>
          <p:cNvPicPr>
            <a:picLocks noChangeAspect="1" noChangeArrowheads="1" noCrop="1"/>
          </p:cNvPicPr>
          <p:nvPr/>
        </p:nvPicPr>
        <p:blipFill>
          <a:blip r:embed="rId10" cstate="print"/>
          <a:srcRect/>
          <a:stretch>
            <a:fillRect/>
          </a:stretch>
        </p:blipFill>
        <p:spPr bwMode="auto">
          <a:xfrm rot="367740">
            <a:off x="7010400" y="2895600"/>
            <a:ext cx="1776413" cy="1354138"/>
          </a:xfrm>
          <a:prstGeom prst="rect">
            <a:avLst/>
          </a:prstGeom>
          <a:noFill/>
        </p:spPr>
      </p:pic>
      <p:pic>
        <p:nvPicPr>
          <p:cNvPr id="13" name="~PP4004.WAV">
            <a:hlinkClick r:id="" action="ppaction://media"/>
          </p:cNvPr>
          <p:cNvPicPr>
            <a:picLocks noRot="1" noChangeAspect="1"/>
          </p:cNvPicPr>
          <p:nvPr>
            <a:wavAudioFile r:embed="rId1" name="~PP4004.WAV"/>
          </p:nvPr>
        </p:nvPicPr>
        <p:blipFill>
          <a:blip r:embed="rId11" cstate="print"/>
          <a:stretch>
            <a:fillRect/>
          </a:stretch>
        </p:blipFill>
        <p:spPr>
          <a:xfrm>
            <a:off x="8716963" y="6430963"/>
            <a:ext cx="304800" cy="304800"/>
          </a:xfrm>
          <a:prstGeom prst="rect">
            <a:avLst/>
          </a:prstGeom>
        </p:spPr>
      </p:pic>
    </p:spTree>
  </p:cSld>
  <p:clrMapOvr>
    <a:masterClrMapping/>
  </p:clrMapOvr>
  <p:transition spd="med" advClick="0" advTm="4913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7"/>
          <p:cNvSpPr>
            <a:spLocks noGrp="1"/>
          </p:cNvSpPr>
          <p:nvPr>
            <p:ph type="sldNum" sz="quarter" idx="12"/>
          </p:nvPr>
        </p:nvSpPr>
        <p:spPr/>
        <p:txBody>
          <a:bodyPr/>
          <a:lstStyle/>
          <a:p>
            <a:fld id="{5CB53172-3766-4DEE-97A0-C6662C350E54}" type="slidenum">
              <a:rPr lang="en-US"/>
              <a:pPr/>
              <a:t>20</a:t>
            </a:fld>
            <a:endParaRPr lang="en-US" dirty="0"/>
          </a:p>
        </p:txBody>
      </p:sp>
      <p:sp>
        <p:nvSpPr>
          <p:cNvPr id="164866" name="Rectangle 2"/>
          <p:cNvSpPr>
            <a:spLocks noGrp="1" noChangeArrowheads="1"/>
          </p:cNvSpPr>
          <p:nvPr>
            <p:ph type="title"/>
          </p:nvPr>
        </p:nvSpPr>
        <p:spPr>
          <a:xfrm>
            <a:off x="685800" y="0"/>
            <a:ext cx="7772400" cy="838200"/>
          </a:xfrm>
        </p:spPr>
        <p:txBody>
          <a:bodyPr/>
          <a:lstStyle/>
          <a:p>
            <a:r>
              <a:rPr lang="en-US" b="1" dirty="0">
                <a:solidFill>
                  <a:srgbClr val="CC0000"/>
                </a:solidFill>
              </a:rPr>
              <a:t>Biking in Orleans</a:t>
            </a:r>
            <a:r>
              <a:rPr lang="en-US" b="1" dirty="0"/>
              <a:t> </a:t>
            </a:r>
            <a:endParaRPr lang="en-US" dirty="0">
              <a:solidFill>
                <a:srgbClr val="CC0000"/>
              </a:solidFill>
            </a:endParaRPr>
          </a:p>
        </p:txBody>
      </p:sp>
      <p:sp>
        <p:nvSpPr>
          <p:cNvPr id="164867" name="Rectangle 3"/>
          <p:cNvSpPr>
            <a:spLocks noGrp="1" noChangeArrowheads="1"/>
          </p:cNvSpPr>
          <p:nvPr>
            <p:ph type="body" sz="half" idx="1"/>
          </p:nvPr>
        </p:nvSpPr>
        <p:spPr>
          <a:xfrm>
            <a:off x="228600" y="685800"/>
            <a:ext cx="8610600" cy="914400"/>
          </a:xfrm>
        </p:spPr>
        <p:txBody>
          <a:bodyPr/>
          <a:lstStyle/>
          <a:p>
            <a:pPr>
              <a:lnSpc>
                <a:spcPct val="90000"/>
              </a:lnSpc>
              <a:buFontTx/>
              <a:buNone/>
            </a:pPr>
            <a:r>
              <a:rPr lang="en-US" sz="2800" dirty="0"/>
              <a:t>	</a:t>
            </a:r>
            <a:r>
              <a:rPr lang="en-US" sz="2800" b="1" dirty="0"/>
              <a:t>Be careful as many of our roads are narrow and some of our intersections are challenging:</a:t>
            </a:r>
          </a:p>
          <a:p>
            <a:pPr>
              <a:lnSpc>
                <a:spcPct val="90000"/>
              </a:lnSpc>
              <a:buFontTx/>
              <a:buNone/>
            </a:pPr>
            <a:endParaRPr lang="en-US" sz="2800" b="1" dirty="0"/>
          </a:p>
        </p:txBody>
      </p:sp>
      <p:pic>
        <p:nvPicPr>
          <p:cNvPr id="164868" name="Picture 4" descr="IMGP1523"/>
          <p:cNvPicPr>
            <a:picLocks noGrp="1" noChangeAspect="1" noChangeArrowheads="1"/>
          </p:cNvPicPr>
          <p:nvPr>
            <p:ph sz="quarter" idx="2"/>
          </p:nvPr>
        </p:nvPicPr>
        <p:blipFill>
          <a:blip r:embed="rId4" cstate="print"/>
          <a:srcRect/>
          <a:stretch>
            <a:fillRect/>
          </a:stretch>
        </p:blipFill>
        <p:spPr>
          <a:xfrm>
            <a:off x="228600" y="2590800"/>
            <a:ext cx="2641600" cy="1981200"/>
          </a:xfrm>
          <a:noFill/>
          <a:ln/>
        </p:spPr>
      </p:pic>
      <p:sp>
        <p:nvSpPr>
          <p:cNvPr id="164869" name="Text Box 5"/>
          <p:cNvSpPr txBox="1">
            <a:spLocks noChangeArrowheads="1"/>
          </p:cNvSpPr>
          <p:nvPr/>
        </p:nvSpPr>
        <p:spPr bwMode="auto">
          <a:xfrm>
            <a:off x="152400" y="1600200"/>
            <a:ext cx="2971800" cy="946150"/>
          </a:xfrm>
          <a:prstGeom prst="rect">
            <a:avLst/>
          </a:prstGeom>
          <a:noFill/>
          <a:ln w="9525">
            <a:noFill/>
            <a:miter lim="800000"/>
            <a:headEnd/>
            <a:tailEnd/>
          </a:ln>
          <a:effectLst/>
        </p:spPr>
        <p:txBody>
          <a:bodyPr>
            <a:spAutoFit/>
          </a:bodyPr>
          <a:lstStyle/>
          <a:p>
            <a:r>
              <a:rPr lang="en-US" sz="1600" dirty="0">
                <a:solidFill>
                  <a:srgbClr val="003399"/>
                </a:solidFill>
              </a:rPr>
              <a:t>1-Rail Trail crossing at Main Street &amp; Old Colony</a:t>
            </a:r>
          </a:p>
          <a:p>
            <a:r>
              <a:rPr lang="en-US" dirty="0"/>
              <a:t>-Please </a:t>
            </a:r>
            <a:r>
              <a:rPr lang="en-US" dirty="0">
                <a:solidFill>
                  <a:srgbClr val="FF0000"/>
                </a:solidFill>
              </a:rPr>
              <a:t>dismount and walk your bike</a:t>
            </a:r>
            <a:r>
              <a:rPr lang="en-US" dirty="0"/>
              <a:t> when crossing this intersection.</a:t>
            </a:r>
          </a:p>
        </p:txBody>
      </p:sp>
      <p:sp>
        <p:nvSpPr>
          <p:cNvPr id="164870" name="Text Box 6"/>
          <p:cNvSpPr txBox="1">
            <a:spLocks noChangeArrowheads="1"/>
          </p:cNvSpPr>
          <p:nvPr/>
        </p:nvSpPr>
        <p:spPr bwMode="auto">
          <a:xfrm>
            <a:off x="3276600" y="1600200"/>
            <a:ext cx="2590800" cy="884238"/>
          </a:xfrm>
          <a:prstGeom prst="rect">
            <a:avLst/>
          </a:prstGeom>
          <a:noFill/>
          <a:ln w="9525">
            <a:noFill/>
            <a:miter lim="800000"/>
            <a:headEnd/>
            <a:tailEnd/>
          </a:ln>
          <a:effectLst/>
        </p:spPr>
        <p:txBody>
          <a:bodyPr>
            <a:spAutoFit/>
          </a:bodyPr>
          <a:lstStyle/>
          <a:p>
            <a:r>
              <a:rPr lang="en-US" sz="1600" dirty="0">
                <a:solidFill>
                  <a:srgbClr val="003399"/>
                </a:solidFill>
              </a:rPr>
              <a:t>2-Route 6A  and Route 28 </a:t>
            </a:r>
          </a:p>
          <a:p>
            <a:r>
              <a:rPr lang="en-US" dirty="0"/>
              <a:t>-This is a busy intersection where  major roads come together and there are no traffic signals.</a:t>
            </a:r>
          </a:p>
        </p:txBody>
      </p:sp>
      <p:sp>
        <p:nvSpPr>
          <p:cNvPr id="164871" name="Text Box 7"/>
          <p:cNvSpPr txBox="1">
            <a:spLocks noChangeArrowheads="1"/>
          </p:cNvSpPr>
          <p:nvPr/>
        </p:nvSpPr>
        <p:spPr bwMode="auto">
          <a:xfrm>
            <a:off x="6248400" y="1828800"/>
            <a:ext cx="2590800" cy="336550"/>
          </a:xfrm>
          <a:prstGeom prst="rect">
            <a:avLst/>
          </a:prstGeom>
          <a:noFill/>
          <a:ln w="9525">
            <a:noFill/>
            <a:miter lim="800000"/>
            <a:headEnd/>
            <a:tailEnd/>
          </a:ln>
          <a:effectLst/>
        </p:spPr>
        <p:txBody>
          <a:bodyPr>
            <a:spAutoFit/>
          </a:bodyPr>
          <a:lstStyle/>
          <a:p>
            <a:r>
              <a:rPr lang="en-US" sz="1600" dirty="0">
                <a:solidFill>
                  <a:srgbClr val="003399"/>
                </a:solidFill>
              </a:rPr>
              <a:t>3-Making a left turn</a:t>
            </a:r>
            <a:endParaRPr lang="en-US" dirty="0"/>
          </a:p>
        </p:txBody>
      </p:sp>
      <p:sp>
        <p:nvSpPr>
          <p:cNvPr id="164873" name="Text Box 9"/>
          <p:cNvSpPr txBox="1">
            <a:spLocks noChangeArrowheads="1"/>
          </p:cNvSpPr>
          <p:nvPr/>
        </p:nvSpPr>
        <p:spPr bwMode="auto">
          <a:xfrm>
            <a:off x="0" y="5410200"/>
            <a:ext cx="2057400" cy="1431925"/>
          </a:xfrm>
          <a:prstGeom prst="rect">
            <a:avLst/>
          </a:prstGeom>
          <a:noFill/>
          <a:ln w="9525">
            <a:noFill/>
            <a:miter lim="800000"/>
            <a:headEnd/>
            <a:tailEnd/>
          </a:ln>
          <a:effectLst/>
        </p:spPr>
        <p:txBody>
          <a:bodyPr>
            <a:spAutoFit/>
          </a:bodyPr>
          <a:lstStyle/>
          <a:p>
            <a:r>
              <a:rPr lang="en-US" sz="1600" dirty="0">
                <a:solidFill>
                  <a:srgbClr val="003399"/>
                </a:solidFill>
              </a:rPr>
              <a:t>4-Skaket Corners</a:t>
            </a:r>
          </a:p>
          <a:p>
            <a:pPr>
              <a:buFontTx/>
              <a:buChar char="•"/>
            </a:pPr>
            <a:r>
              <a:rPr lang="en-US" dirty="0"/>
              <a:t>This is a very busy intersection and has recently been reconstructed with special sensors that will  change the signal lights for Bicyclists. </a:t>
            </a:r>
          </a:p>
        </p:txBody>
      </p:sp>
      <p:pic>
        <p:nvPicPr>
          <p:cNvPr id="164876" name="Picture 12" descr="IMGP1535"/>
          <p:cNvPicPr>
            <a:picLocks noChangeAspect="1" noChangeArrowheads="1"/>
          </p:cNvPicPr>
          <p:nvPr/>
        </p:nvPicPr>
        <p:blipFill>
          <a:blip r:embed="rId5" cstate="print"/>
          <a:srcRect/>
          <a:stretch>
            <a:fillRect/>
          </a:stretch>
        </p:blipFill>
        <p:spPr bwMode="auto">
          <a:xfrm>
            <a:off x="3276600" y="2590800"/>
            <a:ext cx="2590800" cy="1943100"/>
          </a:xfrm>
          <a:prstGeom prst="rect">
            <a:avLst/>
          </a:prstGeom>
          <a:noFill/>
        </p:spPr>
      </p:pic>
      <p:pic>
        <p:nvPicPr>
          <p:cNvPr id="164877" name="Picture 13" descr="MCj03190080000[1]"/>
          <p:cNvPicPr>
            <a:picLocks noChangeAspect="1" noChangeArrowheads="1"/>
          </p:cNvPicPr>
          <p:nvPr/>
        </p:nvPicPr>
        <p:blipFill>
          <a:blip r:embed="rId6" cstate="print"/>
          <a:srcRect/>
          <a:stretch>
            <a:fillRect/>
          </a:stretch>
        </p:blipFill>
        <p:spPr bwMode="auto">
          <a:xfrm>
            <a:off x="1143000" y="4724400"/>
            <a:ext cx="685800" cy="593725"/>
          </a:xfrm>
          <a:prstGeom prst="rect">
            <a:avLst/>
          </a:prstGeom>
          <a:noFill/>
        </p:spPr>
      </p:pic>
      <p:pic>
        <p:nvPicPr>
          <p:cNvPr id="164878" name="Picture 14" descr="MCj02986890000[1]"/>
          <p:cNvPicPr>
            <a:picLocks noChangeAspect="1" noChangeArrowheads="1"/>
          </p:cNvPicPr>
          <p:nvPr/>
        </p:nvPicPr>
        <p:blipFill>
          <a:blip r:embed="rId7" cstate="print"/>
          <a:srcRect/>
          <a:stretch>
            <a:fillRect/>
          </a:stretch>
        </p:blipFill>
        <p:spPr bwMode="auto">
          <a:xfrm>
            <a:off x="8458200" y="4800600"/>
            <a:ext cx="517525" cy="533400"/>
          </a:xfrm>
          <a:prstGeom prst="rect">
            <a:avLst/>
          </a:prstGeom>
          <a:noFill/>
        </p:spPr>
      </p:pic>
      <p:pic>
        <p:nvPicPr>
          <p:cNvPr id="164879" name="Picture 15" descr="MMj03035000000[1]"/>
          <p:cNvPicPr>
            <a:picLocks noChangeAspect="1" noChangeArrowheads="1" noCrop="1"/>
          </p:cNvPicPr>
          <p:nvPr/>
        </p:nvPicPr>
        <p:blipFill>
          <a:blip r:embed="rId8" cstate="print"/>
          <a:srcRect/>
          <a:stretch>
            <a:fillRect/>
          </a:stretch>
        </p:blipFill>
        <p:spPr bwMode="auto">
          <a:xfrm rot="367740">
            <a:off x="152400" y="4800600"/>
            <a:ext cx="609600" cy="465138"/>
          </a:xfrm>
          <a:prstGeom prst="rect">
            <a:avLst/>
          </a:prstGeom>
          <a:noFill/>
        </p:spPr>
      </p:pic>
      <p:pic>
        <p:nvPicPr>
          <p:cNvPr id="164880" name="Picture 16" descr="MCj01977300000[1]"/>
          <p:cNvPicPr>
            <a:picLocks noChangeAspect="1" noChangeArrowheads="1"/>
          </p:cNvPicPr>
          <p:nvPr/>
        </p:nvPicPr>
        <p:blipFill>
          <a:blip r:embed="rId9" cstate="print"/>
          <a:srcRect/>
          <a:stretch>
            <a:fillRect/>
          </a:stretch>
        </p:blipFill>
        <p:spPr bwMode="auto">
          <a:xfrm rot="-143007">
            <a:off x="7467600" y="4800600"/>
            <a:ext cx="533400" cy="477838"/>
          </a:xfrm>
          <a:prstGeom prst="rect">
            <a:avLst/>
          </a:prstGeom>
          <a:noFill/>
        </p:spPr>
      </p:pic>
      <p:sp>
        <p:nvSpPr>
          <p:cNvPr id="164882" name="Line 18"/>
          <p:cNvSpPr>
            <a:spLocks noChangeShapeType="1"/>
          </p:cNvSpPr>
          <p:nvPr/>
        </p:nvSpPr>
        <p:spPr bwMode="auto">
          <a:xfrm flipV="1">
            <a:off x="4953000" y="3733800"/>
            <a:ext cx="304800" cy="457200"/>
          </a:xfrm>
          <a:prstGeom prst="line">
            <a:avLst/>
          </a:prstGeom>
          <a:noFill/>
          <a:ln w="57150">
            <a:solidFill>
              <a:srgbClr val="FFFF99"/>
            </a:solidFill>
            <a:round/>
            <a:headEnd/>
            <a:tailEnd type="triangle" w="med" len="med"/>
          </a:ln>
          <a:effectLst/>
        </p:spPr>
        <p:txBody>
          <a:bodyPr/>
          <a:lstStyle/>
          <a:p>
            <a:endParaRPr lang="en-US" dirty="0"/>
          </a:p>
        </p:txBody>
      </p:sp>
      <p:sp>
        <p:nvSpPr>
          <p:cNvPr id="164886" name="Text Box 22"/>
          <p:cNvSpPr txBox="1">
            <a:spLocks noChangeArrowheads="1"/>
          </p:cNvSpPr>
          <p:nvPr/>
        </p:nvSpPr>
        <p:spPr bwMode="auto">
          <a:xfrm>
            <a:off x="1752600" y="4800600"/>
            <a:ext cx="5133975" cy="304800"/>
          </a:xfrm>
          <a:prstGeom prst="rect">
            <a:avLst/>
          </a:prstGeom>
          <a:noFill/>
          <a:ln w="9525">
            <a:noFill/>
            <a:miter lim="800000"/>
            <a:headEnd/>
            <a:tailEnd/>
          </a:ln>
          <a:effectLst/>
        </p:spPr>
        <p:txBody>
          <a:bodyPr wrap="none">
            <a:spAutoFit/>
          </a:bodyPr>
          <a:lstStyle/>
          <a:p>
            <a:r>
              <a:rPr lang="en-US" sz="1400" dirty="0">
                <a:solidFill>
                  <a:srgbClr val="003399"/>
                </a:solidFill>
              </a:rPr>
              <a:t>Other major intersections where you should exercise caution are:</a:t>
            </a:r>
          </a:p>
        </p:txBody>
      </p:sp>
      <p:sp>
        <p:nvSpPr>
          <p:cNvPr id="164888" name="Rectangle 24"/>
          <p:cNvSpPr>
            <a:spLocks noChangeArrowheads="1"/>
          </p:cNvSpPr>
          <p:nvPr/>
        </p:nvSpPr>
        <p:spPr bwMode="auto">
          <a:xfrm>
            <a:off x="5257800" y="5410200"/>
            <a:ext cx="3886200" cy="1035050"/>
          </a:xfrm>
          <a:prstGeom prst="rect">
            <a:avLst/>
          </a:prstGeom>
          <a:noFill/>
          <a:ln w="9525">
            <a:noFill/>
            <a:miter lim="800000"/>
            <a:headEnd/>
            <a:tailEnd/>
          </a:ln>
          <a:effectLst/>
        </p:spPr>
        <p:txBody>
          <a:bodyPr>
            <a:spAutoFit/>
          </a:bodyPr>
          <a:lstStyle/>
          <a:p>
            <a:pPr lvl="1"/>
            <a:r>
              <a:rPr lang="en-US" sz="1400" dirty="0">
                <a:solidFill>
                  <a:srgbClr val="003399"/>
                </a:solidFill>
              </a:rPr>
              <a:t>5-Stop &amp; Shop</a:t>
            </a:r>
          </a:p>
          <a:p>
            <a:pPr lvl="1">
              <a:buFontTx/>
              <a:buChar char="•"/>
            </a:pPr>
            <a:r>
              <a:rPr lang="en-US" dirty="0"/>
              <a:t>Making a left turn leaving the parking lot</a:t>
            </a:r>
          </a:p>
          <a:p>
            <a:pPr lvl="1">
              <a:buFontTx/>
              <a:buChar char="•"/>
            </a:pPr>
            <a:r>
              <a:rPr lang="en-US" dirty="0"/>
              <a:t>This is a very busy intersection with traffic signals.</a:t>
            </a:r>
          </a:p>
          <a:p>
            <a:pPr lvl="1">
              <a:buFontTx/>
              <a:buChar char="•"/>
            </a:pPr>
            <a:r>
              <a:rPr lang="en-US" dirty="0"/>
              <a:t>Follow traffic signals and proceed with caution.</a:t>
            </a:r>
          </a:p>
        </p:txBody>
      </p:sp>
      <p:sp>
        <p:nvSpPr>
          <p:cNvPr id="164894" name="Line 30"/>
          <p:cNvSpPr>
            <a:spLocks noChangeShapeType="1"/>
          </p:cNvSpPr>
          <p:nvPr/>
        </p:nvSpPr>
        <p:spPr bwMode="auto">
          <a:xfrm flipV="1">
            <a:off x="3886200" y="3657600"/>
            <a:ext cx="762000" cy="228600"/>
          </a:xfrm>
          <a:prstGeom prst="line">
            <a:avLst/>
          </a:prstGeom>
          <a:noFill/>
          <a:ln w="57150">
            <a:solidFill>
              <a:srgbClr val="FFFF99"/>
            </a:solidFill>
            <a:round/>
            <a:headEnd/>
            <a:tailEnd/>
          </a:ln>
          <a:effectLst/>
        </p:spPr>
        <p:txBody>
          <a:bodyPr/>
          <a:lstStyle/>
          <a:p>
            <a:endParaRPr lang="en-US" dirty="0"/>
          </a:p>
        </p:txBody>
      </p:sp>
      <p:sp>
        <p:nvSpPr>
          <p:cNvPr id="164895" name="Line 31"/>
          <p:cNvSpPr>
            <a:spLocks noChangeShapeType="1"/>
          </p:cNvSpPr>
          <p:nvPr/>
        </p:nvSpPr>
        <p:spPr bwMode="auto">
          <a:xfrm flipH="1" flipV="1">
            <a:off x="4419600" y="3581400"/>
            <a:ext cx="228600" cy="76200"/>
          </a:xfrm>
          <a:prstGeom prst="line">
            <a:avLst/>
          </a:prstGeom>
          <a:noFill/>
          <a:ln w="57150">
            <a:solidFill>
              <a:srgbClr val="FFFF99"/>
            </a:solidFill>
            <a:round/>
            <a:headEnd/>
            <a:tailEnd/>
          </a:ln>
          <a:effectLst/>
        </p:spPr>
        <p:txBody>
          <a:bodyPr/>
          <a:lstStyle/>
          <a:p>
            <a:endParaRPr lang="en-US" dirty="0"/>
          </a:p>
        </p:txBody>
      </p:sp>
      <p:pic>
        <p:nvPicPr>
          <p:cNvPr id="164899" name="Picture 35"/>
          <p:cNvPicPr>
            <a:picLocks noChangeAspect="1" noChangeArrowheads="1"/>
          </p:cNvPicPr>
          <p:nvPr/>
        </p:nvPicPr>
        <p:blipFill>
          <a:blip r:embed="rId10" cstate="print"/>
          <a:srcRect r="64421"/>
          <a:stretch>
            <a:fillRect/>
          </a:stretch>
        </p:blipFill>
        <p:spPr bwMode="auto">
          <a:xfrm>
            <a:off x="6477000" y="2590800"/>
            <a:ext cx="1844675" cy="1981200"/>
          </a:xfrm>
          <a:prstGeom prst="rect">
            <a:avLst/>
          </a:prstGeom>
          <a:noFill/>
          <a:ln w="9525">
            <a:noFill/>
            <a:miter lim="800000"/>
            <a:headEnd/>
            <a:tailEnd/>
          </a:ln>
          <a:effectLst/>
        </p:spPr>
      </p:pic>
      <p:pic>
        <p:nvPicPr>
          <p:cNvPr id="164907" name="Picture 43" descr="Skaket -2"/>
          <p:cNvPicPr>
            <a:picLocks noGrp="1" noChangeAspect="1" noChangeArrowheads="1"/>
          </p:cNvPicPr>
          <p:nvPr>
            <p:ph sz="quarter" idx="3"/>
          </p:nvPr>
        </p:nvPicPr>
        <p:blipFill>
          <a:blip r:embed="rId11" cstate="print"/>
          <a:srcRect/>
          <a:stretch>
            <a:fillRect/>
          </a:stretch>
        </p:blipFill>
        <p:spPr>
          <a:xfrm>
            <a:off x="2057400" y="5181600"/>
            <a:ext cx="2438400" cy="1676400"/>
          </a:xfrm>
          <a:noFill/>
          <a:ln/>
        </p:spPr>
      </p:pic>
      <p:sp>
        <p:nvSpPr>
          <p:cNvPr id="164909" name="Line 45"/>
          <p:cNvSpPr>
            <a:spLocks noChangeShapeType="1"/>
          </p:cNvSpPr>
          <p:nvPr/>
        </p:nvSpPr>
        <p:spPr bwMode="auto">
          <a:xfrm flipH="1">
            <a:off x="2362200" y="6172200"/>
            <a:ext cx="762000" cy="457200"/>
          </a:xfrm>
          <a:prstGeom prst="line">
            <a:avLst/>
          </a:prstGeom>
          <a:noFill/>
          <a:ln w="28575">
            <a:solidFill>
              <a:srgbClr val="FFFF00"/>
            </a:solidFill>
            <a:round/>
            <a:headEnd/>
            <a:tailEnd type="triangle" w="med" len="med"/>
          </a:ln>
          <a:effectLst/>
        </p:spPr>
        <p:txBody>
          <a:bodyPr/>
          <a:lstStyle/>
          <a:p>
            <a:endParaRPr lang="en-US" dirty="0"/>
          </a:p>
        </p:txBody>
      </p:sp>
      <p:pic>
        <p:nvPicPr>
          <p:cNvPr id="164910" name="Picture 46" descr="Wait on"/>
          <p:cNvPicPr>
            <a:picLocks noChangeAspect="1" noChangeArrowheads="1"/>
          </p:cNvPicPr>
          <p:nvPr/>
        </p:nvPicPr>
        <p:blipFill>
          <a:blip r:embed="rId12" cstate="print"/>
          <a:srcRect/>
          <a:stretch>
            <a:fillRect/>
          </a:stretch>
        </p:blipFill>
        <p:spPr bwMode="auto">
          <a:xfrm>
            <a:off x="4267200" y="5181600"/>
            <a:ext cx="1330325" cy="1676400"/>
          </a:xfrm>
          <a:prstGeom prst="rect">
            <a:avLst/>
          </a:prstGeom>
          <a:noFill/>
        </p:spPr>
      </p:pic>
      <p:sp>
        <p:nvSpPr>
          <p:cNvPr id="164911" name="Line 47"/>
          <p:cNvSpPr>
            <a:spLocks noChangeShapeType="1"/>
          </p:cNvSpPr>
          <p:nvPr/>
        </p:nvSpPr>
        <p:spPr bwMode="auto">
          <a:xfrm flipV="1">
            <a:off x="3124200" y="6019800"/>
            <a:ext cx="1219200" cy="152400"/>
          </a:xfrm>
          <a:prstGeom prst="line">
            <a:avLst/>
          </a:prstGeom>
          <a:noFill/>
          <a:ln w="28575">
            <a:solidFill>
              <a:srgbClr val="FFFF00"/>
            </a:solidFill>
            <a:round/>
            <a:headEnd/>
            <a:tailEnd type="triangle" w="med" len="med"/>
          </a:ln>
          <a:effectLst/>
        </p:spPr>
        <p:txBody>
          <a:bodyPr/>
          <a:lstStyle/>
          <a:p>
            <a:endParaRPr lang="en-US" dirty="0"/>
          </a:p>
        </p:txBody>
      </p:sp>
      <p:pic>
        <p:nvPicPr>
          <p:cNvPr id="28" name="~PP3100.WAV">
            <a:hlinkClick r:id="" action="ppaction://media"/>
          </p:cNvPr>
          <p:cNvPicPr>
            <a:picLocks noRot="1" noChangeAspect="1"/>
          </p:cNvPicPr>
          <p:nvPr>
            <a:wavAudioFile r:embed="rId1" name="~PP3100.WAV"/>
          </p:nvPr>
        </p:nvPicPr>
        <p:blipFill>
          <a:blip r:embed="rId13" cstate="print"/>
          <a:stretch>
            <a:fillRect/>
          </a:stretch>
        </p:blipFill>
        <p:spPr>
          <a:xfrm>
            <a:off x="8716963" y="6430963"/>
            <a:ext cx="304800" cy="304800"/>
          </a:xfrm>
          <a:prstGeom prst="rect">
            <a:avLst/>
          </a:prstGeom>
        </p:spPr>
      </p:pic>
    </p:spTree>
  </p:cSld>
  <p:clrMapOvr>
    <a:masterClrMapping/>
  </p:clrMapOvr>
  <p:transition spd="med" advClick="0" advTm="6588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B37E850-21DD-472C-8ED8-70A04BD913D9}" type="slidenum">
              <a:rPr lang="en-US"/>
              <a:pPr/>
              <a:t>21</a:t>
            </a:fld>
            <a:endParaRPr lang="en-US" dirty="0"/>
          </a:p>
        </p:txBody>
      </p:sp>
      <p:sp>
        <p:nvSpPr>
          <p:cNvPr id="107522" name="Rectangle 2"/>
          <p:cNvSpPr>
            <a:spLocks noGrp="1" noChangeArrowheads="1"/>
          </p:cNvSpPr>
          <p:nvPr>
            <p:ph type="title"/>
          </p:nvPr>
        </p:nvSpPr>
        <p:spPr>
          <a:xfrm>
            <a:off x="762000" y="0"/>
            <a:ext cx="7772400" cy="1143000"/>
          </a:xfrm>
        </p:spPr>
        <p:txBody>
          <a:bodyPr/>
          <a:lstStyle/>
          <a:p>
            <a:r>
              <a:rPr lang="en-US" sz="4000" b="1" dirty="0">
                <a:solidFill>
                  <a:srgbClr val="CC0000"/>
                </a:solidFill>
              </a:rPr>
              <a:t/>
            </a:r>
            <a:br>
              <a:rPr lang="en-US" sz="4000" b="1" dirty="0">
                <a:solidFill>
                  <a:srgbClr val="CC0000"/>
                </a:solidFill>
              </a:rPr>
            </a:br>
            <a:endParaRPr lang="en-US" sz="2400" dirty="0">
              <a:solidFill>
                <a:srgbClr val="CC0000"/>
              </a:solidFill>
            </a:endParaRPr>
          </a:p>
        </p:txBody>
      </p:sp>
      <p:sp>
        <p:nvSpPr>
          <p:cNvPr id="107523" name="Rectangle 3"/>
          <p:cNvSpPr>
            <a:spLocks noGrp="1" noChangeArrowheads="1"/>
          </p:cNvSpPr>
          <p:nvPr>
            <p:ph type="body" idx="1"/>
          </p:nvPr>
        </p:nvSpPr>
        <p:spPr>
          <a:xfrm>
            <a:off x="381000" y="1371600"/>
            <a:ext cx="8305800" cy="5486400"/>
          </a:xfrm>
        </p:spPr>
        <p:txBody>
          <a:bodyPr/>
          <a:lstStyle/>
          <a:p>
            <a:pPr>
              <a:buFontTx/>
              <a:buNone/>
            </a:pPr>
            <a:r>
              <a:rPr lang="en-US" sz="1600" dirty="0"/>
              <a:t>	</a:t>
            </a:r>
            <a:endParaRPr lang="en-US" sz="600" dirty="0"/>
          </a:p>
          <a:p>
            <a:endParaRPr lang="en-US" sz="600" dirty="0"/>
          </a:p>
          <a:p>
            <a:pPr>
              <a:buFontTx/>
              <a:buNone/>
            </a:pPr>
            <a:endParaRPr lang="en-US" sz="600" dirty="0"/>
          </a:p>
        </p:txBody>
      </p:sp>
      <p:sp>
        <p:nvSpPr>
          <p:cNvPr id="107524" name="Rectangle 4"/>
          <p:cNvSpPr>
            <a:spLocks noChangeArrowheads="1"/>
          </p:cNvSpPr>
          <p:nvPr/>
        </p:nvSpPr>
        <p:spPr bwMode="auto">
          <a:xfrm>
            <a:off x="228600" y="184150"/>
            <a:ext cx="8382000" cy="6361113"/>
          </a:xfrm>
          <a:prstGeom prst="rect">
            <a:avLst/>
          </a:prstGeom>
          <a:noFill/>
          <a:ln w="9525">
            <a:noFill/>
            <a:miter lim="800000"/>
            <a:headEnd/>
            <a:tailEnd/>
          </a:ln>
          <a:effectLst/>
        </p:spPr>
        <p:txBody>
          <a:bodyPr lIns="0" tIns="0" rIns="0" bIns="0" anchor="ctr">
            <a:spAutoFit/>
          </a:bodyPr>
          <a:lstStyle/>
          <a:p>
            <a:r>
              <a:rPr lang="en-US" sz="2400" dirty="0"/>
              <a:t>				</a:t>
            </a:r>
            <a:r>
              <a:rPr lang="en-US" sz="3200" dirty="0">
                <a:solidFill>
                  <a:srgbClr val="FF0000"/>
                </a:solidFill>
              </a:rPr>
              <a:t>Summary</a:t>
            </a:r>
          </a:p>
          <a:p>
            <a:pPr>
              <a:lnSpc>
                <a:spcPct val="110000"/>
              </a:lnSpc>
              <a:spcAft>
                <a:spcPct val="75000"/>
              </a:spcAft>
              <a:buFontTx/>
              <a:buChar char="•"/>
            </a:pPr>
            <a:r>
              <a:rPr lang="en-US" sz="1800" dirty="0">
                <a:solidFill>
                  <a:srgbClr val="003399"/>
                </a:solidFill>
              </a:rPr>
              <a:t>These concepts may be confusing at first, but with practice they become natural and they are not different from driving a car. </a:t>
            </a:r>
          </a:p>
          <a:p>
            <a:pPr>
              <a:lnSpc>
                <a:spcPct val="110000"/>
              </a:lnSpc>
              <a:spcAft>
                <a:spcPct val="75000"/>
              </a:spcAft>
              <a:buFontTx/>
              <a:buChar char="•"/>
            </a:pPr>
            <a:r>
              <a:rPr lang="en-US" sz="1800" dirty="0">
                <a:solidFill>
                  <a:srgbClr val="003399"/>
                </a:solidFill>
              </a:rPr>
              <a:t>When </a:t>
            </a:r>
            <a:r>
              <a:rPr lang="en-US" sz="1800" u="sng" dirty="0">
                <a:solidFill>
                  <a:srgbClr val="FF0000"/>
                </a:solidFill>
              </a:rPr>
              <a:t>Driving</a:t>
            </a:r>
            <a:r>
              <a:rPr lang="en-US" sz="1800" dirty="0">
                <a:solidFill>
                  <a:srgbClr val="003399"/>
                </a:solidFill>
              </a:rPr>
              <a:t> your Bicycle you are considered a </a:t>
            </a:r>
            <a:r>
              <a:rPr lang="en-US" sz="1800" u="sng" dirty="0">
                <a:solidFill>
                  <a:srgbClr val="FF0000"/>
                </a:solidFill>
              </a:rPr>
              <a:t>vehicle</a:t>
            </a:r>
            <a:r>
              <a:rPr lang="en-US" sz="1800" dirty="0">
                <a:solidFill>
                  <a:srgbClr val="003399"/>
                </a:solidFill>
              </a:rPr>
              <a:t> and must obey </a:t>
            </a:r>
            <a:r>
              <a:rPr lang="en-US" sz="1800" u="sng" dirty="0">
                <a:solidFill>
                  <a:srgbClr val="FF0000"/>
                </a:solidFill>
              </a:rPr>
              <a:t>all </a:t>
            </a:r>
            <a:r>
              <a:rPr lang="en-US" sz="1800" dirty="0">
                <a:solidFill>
                  <a:srgbClr val="003399"/>
                </a:solidFill>
              </a:rPr>
              <a:t>traffic laws.</a:t>
            </a:r>
          </a:p>
          <a:p>
            <a:pPr>
              <a:lnSpc>
                <a:spcPct val="110000"/>
              </a:lnSpc>
              <a:spcAft>
                <a:spcPct val="75000"/>
              </a:spcAft>
              <a:buFontTx/>
              <a:buChar char="•"/>
            </a:pPr>
            <a:r>
              <a:rPr lang="en-US" sz="1800" dirty="0">
                <a:solidFill>
                  <a:srgbClr val="003399"/>
                </a:solidFill>
              </a:rPr>
              <a:t>Having a bike in good working order, a well-fitting </a:t>
            </a:r>
            <a:r>
              <a:rPr lang="en-US" sz="1800" u="sng" dirty="0">
                <a:solidFill>
                  <a:srgbClr val="FF0000"/>
                </a:solidFill>
              </a:rPr>
              <a:t>helmet</a:t>
            </a:r>
            <a:r>
              <a:rPr lang="en-US" sz="1800" dirty="0">
                <a:solidFill>
                  <a:srgbClr val="003399"/>
                </a:solidFill>
              </a:rPr>
              <a:t>, and </a:t>
            </a:r>
            <a:r>
              <a:rPr lang="en-US" sz="1800" u="sng" dirty="0">
                <a:solidFill>
                  <a:srgbClr val="FF0000"/>
                </a:solidFill>
              </a:rPr>
              <a:t>lights </a:t>
            </a:r>
            <a:r>
              <a:rPr lang="en-US" sz="1800" dirty="0">
                <a:solidFill>
                  <a:srgbClr val="003399"/>
                </a:solidFill>
              </a:rPr>
              <a:t>for safe night driving are essential. </a:t>
            </a:r>
          </a:p>
          <a:p>
            <a:pPr>
              <a:lnSpc>
                <a:spcPct val="110000"/>
              </a:lnSpc>
              <a:spcAft>
                <a:spcPct val="75000"/>
              </a:spcAft>
              <a:buFontTx/>
              <a:buChar char="•"/>
            </a:pPr>
            <a:r>
              <a:rPr lang="en-US" sz="1800" dirty="0">
                <a:solidFill>
                  <a:srgbClr val="003399"/>
                </a:solidFill>
              </a:rPr>
              <a:t>You must give pedestrians the </a:t>
            </a:r>
            <a:r>
              <a:rPr lang="en-US" sz="1800" u="sng" dirty="0">
                <a:solidFill>
                  <a:srgbClr val="FF0000"/>
                </a:solidFill>
              </a:rPr>
              <a:t>right of way</a:t>
            </a:r>
            <a:r>
              <a:rPr lang="en-US" sz="1800" dirty="0">
                <a:solidFill>
                  <a:srgbClr val="003399"/>
                </a:solidFill>
              </a:rPr>
              <a:t>. </a:t>
            </a:r>
          </a:p>
          <a:p>
            <a:pPr>
              <a:lnSpc>
                <a:spcPct val="110000"/>
              </a:lnSpc>
              <a:spcAft>
                <a:spcPct val="75000"/>
              </a:spcAft>
              <a:buFontTx/>
              <a:buChar char="•"/>
            </a:pPr>
            <a:r>
              <a:rPr lang="en-US" sz="1800" dirty="0">
                <a:solidFill>
                  <a:srgbClr val="003399"/>
                </a:solidFill>
              </a:rPr>
              <a:t>You must give pedestrians an </a:t>
            </a:r>
            <a:r>
              <a:rPr lang="en-US" sz="1800" u="sng" dirty="0">
                <a:solidFill>
                  <a:srgbClr val="FF0000"/>
                </a:solidFill>
              </a:rPr>
              <a:t>audible signal</a:t>
            </a:r>
            <a:r>
              <a:rPr lang="en-US" sz="1800" dirty="0">
                <a:solidFill>
                  <a:srgbClr val="003399"/>
                </a:solidFill>
              </a:rPr>
              <a:t> before overtaking or passing them. </a:t>
            </a:r>
          </a:p>
          <a:p>
            <a:pPr lvl="1">
              <a:lnSpc>
                <a:spcPct val="110000"/>
              </a:lnSpc>
              <a:spcAft>
                <a:spcPct val="75000"/>
              </a:spcAft>
              <a:buFontTx/>
              <a:buChar char="•"/>
            </a:pPr>
            <a:r>
              <a:rPr lang="en-US" sz="1800" dirty="0">
                <a:solidFill>
                  <a:srgbClr val="FF0000"/>
                </a:solidFill>
              </a:rPr>
              <a:t>Use a Bell or say “passing on the left” or  “passing on the right”</a:t>
            </a:r>
            <a:endParaRPr lang="en-US" sz="2800" dirty="0">
              <a:solidFill>
                <a:srgbClr val="003399"/>
              </a:solidFill>
            </a:endParaRPr>
          </a:p>
          <a:p>
            <a:pPr>
              <a:lnSpc>
                <a:spcPct val="110000"/>
              </a:lnSpc>
              <a:spcAft>
                <a:spcPct val="75000"/>
              </a:spcAft>
              <a:buFontTx/>
              <a:buChar char="•"/>
            </a:pPr>
            <a:r>
              <a:rPr lang="en-US" sz="1800" dirty="0">
                <a:solidFill>
                  <a:srgbClr val="003399"/>
                </a:solidFill>
              </a:rPr>
              <a:t>Drive your bicycle on the</a:t>
            </a:r>
            <a:r>
              <a:rPr lang="en-US" sz="1800" dirty="0"/>
              <a:t> </a:t>
            </a:r>
            <a:r>
              <a:rPr lang="en-US" sz="1800" u="sng" dirty="0">
                <a:solidFill>
                  <a:srgbClr val="FF0000"/>
                </a:solidFill>
              </a:rPr>
              <a:t>Right</a:t>
            </a:r>
            <a:r>
              <a:rPr lang="en-US" sz="1800" dirty="0"/>
              <a:t> </a:t>
            </a:r>
            <a:r>
              <a:rPr lang="en-US" sz="1800" dirty="0">
                <a:solidFill>
                  <a:srgbClr val="003399"/>
                </a:solidFill>
              </a:rPr>
              <a:t>side of the road.</a:t>
            </a:r>
          </a:p>
          <a:p>
            <a:pPr>
              <a:lnSpc>
                <a:spcPct val="110000"/>
              </a:lnSpc>
              <a:spcAft>
                <a:spcPct val="75000"/>
              </a:spcAft>
              <a:buFontTx/>
              <a:buChar char="•"/>
            </a:pPr>
            <a:r>
              <a:rPr lang="en-US" sz="1800" dirty="0">
                <a:solidFill>
                  <a:srgbClr val="003399"/>
                </a:solidFill>
              </a:rPr>
              <a:t>Keep to the</a:t>
            </a:r>
            <a:r>
              <a:rPr lang="en-US" sz="1800" dirty="0"/>
              <a:t> </a:t>
            </a:r>
            <a:r>
              <a:rPr lang="en-US" sz="1800" u="sng" dirty="0">
                <a:solidFill>
                  <a:srgbClr val="FF0000"/>
                </a:solidFill>
              </a:rPr>
              <a:t>Right</a:t>
            </a:r>
            <a:r>
              <a:rPr lang="en-US" sz="1800" dirty="0"/>
              <a:t> </a:t>
            </a:r>
            <a:r>
              <a:rPr lang="en-US" sz="1800" dirty="0">
                <a:solidFill>
                  <a:srgbClr val="003399"/>
                </a:solidFill>
              </a:rPr>
              <a:t>portion of the travel lane, being sure to allow about 2 feet or ½ Meter of space from the edge of good pavement or from a raised curb, and about 3 feet or 1Meter from a parked car as a door might open. </a:t>
            </a:r>
          </a:p>
          <a:p>
            <a:pPr>
              <a:lnSpc>
                <a:spcPct val="110000"/>
              </a:lnSpc>
              <a:spcAft>
                <a:spcPct val="75000"/>
              </a:spcAft>
              <a:buFontTx/>
              <a:buChar char="•"/>
            </a:pPr>
            <a:r>
              <a:rPr lang="en-US" sz="1800" dirty="0">
                <a:solidFill>
                  <a:srgbClr val="003399"/>
                </a:solidFill>
              </a:rPr>
              <a:t>We wish you a safe and enjoyable summer in Orleans.</a:t>
            </a:r>
          </a:p>
        </p:txBody>
      </p:sp>
      <p:pic>
        <p:nvPicPr>
          <p:cNvPr id="8" name="~PP2911.WAV">
            <a:hlinkClick r:id="" action="ppaction://media"/>
          </p:cNvPr>
          <p:cNvPicPr>
            <a:picLocks noRot="1" noChangeAspect="1"/>
          </p:cNvPicPr>
          <p:nvPr>
            <a:wavAudioFile r:embed="rId1" name="~PP2911.WAV"/>
          </p:nvPr>
        </p:nvPicPr>
        <p:blipFill>
          <a:blip r:embed="rId4" cstate="print"/>
          <a:stretch>
            <a:fillRect/>
          </a:stretch>
        </p:blipFill>
        <p:spPr>
          <a:xfrm>
            <a:off x="8716963" y="6430963"/>
            <a:ext cx="304800" cy="304800"/>
          </a:xfrm>
          <a:prstGeom prst="rect">
            <a:avLst/>
          </a:prstGeom>
        </p:spPr>
      </p:pic>
    </p:spTree>
  </p:cSld>
  <p:clrMapOvr>
    <a:masterClrMapping/>
  </p:clrMapOvr>
  <p:transition spd="med" advClick="0" advTm="6327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07524">
                                            <p:txEl>
                                              <p:pRg st="0" end="0"/>
                                            </p:txEl>
                                          </p:spTgt>
                                        </p:tgtEl>
                                        <p:attrNameLst>
                                          <p:attrName>style.visibility</p:attrName>
                                        </p:attrNameLst>
                                      </p:cBhvr>
                                      <p:to>
                                        <p:strVal val="visible"/>
                                      </p:to>
                                    </p:set>
                                    <p:anim calcmode="lin" valueType="num">
                                      <p:cBhvr additive="base">
                                        <p:cTn id="10" dur="2000" fill="hold"/>
                                        <p:tgtEl>
                                          <p:spTgt spid="107524">
                                            <p:txEl>
                                              <p:pRg st="0" end="0"/>
                                            </p:txEl>
                                          </p:spTgt>
                                        </p:tgtEl>
                                        <p:attrNameLst>
                                          <p:attrName>ppt_x</p:attrName>
                                        </p:attrNameLst>
                                      </p:cBhvr>
                                      <p:tavLst>
                                        <p:tav tm="0">
                                          <p:val>
                                            <p:strVal val="#ppt_x"/>
                                          </p:val>
                                        </p:tav>
                                        <p:tav tm="100000">
                                          <p:val>
                                            <p:strVal val="#ppt_x"/>
                                          </p:val>
                                        </p:tav>
                                      </p:tavLst>
                                    </p:anim>
                                    <p:anim calcmode="lin" valueType="num">
                                      <p:cBhvr additive="base">
                                        <p:cTn id="11" dur="2000" fill="hold"/>
                                        <p:tgtEl>
                                          <p:spTgt spid="107524">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2" presetClass="entr" presetSubtype="4" fill="hold" nodeType="afterEffect">
                                  <p:stCondLst>
                                    <p:cond delay="1000"/>
                                  </p:stCondLst>
                                  <p:childTnLst>
                                    <p:set>
                                      <p:cBhvr>
                                        <p:cTn id="14" dur="1" fill="hold">
                                          <p:stCondLst>
                                            <p:cond delay="0"/>
                                          </p:stCondLst>
                                        </p:cTn>
                                        <p:tgtEl>
                                          <p:spTgt spid="107524">
                                            <p:txEl>
                                              <p:pRg st="1" end="1"/>
                                            </p:txEl>
                                          </p:spTgt>
                                        </p:tgtEl>
                                        <p:attrNameLst>
                                          <p:attrName>style.visibility</p:attrName>
                                        </p:attrNameLst>
                                      </p:cBhvr>
                                      <p:to>
                                        <p:strVal val="visible"/>
                                      </p:to>
                                    </p:set>
                                    <p:anim calcmode="lin" valueType="num">
                                      <p:cBhvr additive="base">
                                        <p:cTn id="15" dur="5000" fill="hold"/>
                                        <p:tgtEl>
                                          <p:spTgt spid="107524">
                                            <p:txEl>
                                              <p:pRg st="1" end="1"/>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107524">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8000"/>
                            </p:stCondLst>
                            <p:childTnLst>
                              <p:par>
                                <p:cTn id="18" presetID="2" presetClass="entr" presetSubtype="4" fill="hold" nodeType="afterEffect">
                                  <p:stCondLst>
                                    <p:cond delay="2000"/>
                                  </p:stCondLst>
                                  <p:childTnLst>
                                    <p:set>
                                      <p:cBhvr>
                                        <p:cTn id="19" dur="1" fill="hold">
                                          <p:stCondLst>
                                            <p:cond delay="0"/>
                                          </p:stCondLst>
                                        </p:cTn>
                                        <p:tgtEl>
                                          <p:spTgt spid="107524">
                                            <p:txEl>
                                              <p:pRg st="2" end="2"/>
                                            </p:txEl>
                                          </p:spTgt>
                                        </p:tgtEl>
                                        <p:attrNameLst>
                                          <p:attrName>style.visibility</p:attrName>
                                        </p:attrNameLst>
                                      </p:cBhvr>
                                      <p:to>
                                        <p:strVal val="visible"/>
                                      </p:to>
                                    </p:set>
                                    <p:anim calcmode="lin" valueType="num">
                                      <p:cBhvr additive="base">
                                        <p:cTn id="20" dur="5000" fill="hold"/>
                                        <p:tgtEl>
                                          <p:spTgt spid="107524">
                                            <p:txEl>
                                              <p:pRg st="2" end="2"/>
                                            </p:txEl>
                                          </p:spTgt>
                                        </p:tgtEl>
                                        <p:attrNameLst>
                                          <p:attrName>ppt_x</p:attrName>
                                        </p:attrNameLst>
                                      </p:cBhvr>
                                      <p:tavLst>
                                        <p:tav tm="0">
                                          <p:val>
                                            <p:strVal val="#ppt_x"/>
                                          </p:val>
                                        </p:tav>
                                        <p:tav tm="100000">
                                          <p:val>
                                            <p:strVal val="#ppt_x"/>
                                          </p:val>
                                        </p:tav>
                                      </p:tavLst>
                                    </p:anim>
                                    <p:anim calcmode="lin" valueType="num">
                                      <p:cBhvr additive="base">
                                        <p:cTn id="21" dur="5000" fill="hold"/>
                                        <p:tgtEl>
                                          <p:spTgt spid="107524">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5000"/>
                            </p:stCondLst>
                            <p:childTnLst>
                              <p:par>
                                <p:cTn id="23" presetID="2" presetClass="entr" presetSubtype="4" fill="hold" nodeType="afterEffect">
                                  <p:stCondLst>
                                    <p:cond delay="2000"/>
                                  </p:stCondLst>
                                  <p:childTnLst>
                                    <p:set>
                                      <p:cBhvr>
                                        <p:cTn id="24" dur="1" fill="hold">
                                          <p:stCondLst>
                                            <p:cond delay="0"/>
                                          </p:stCondLst>
                                        </p:cTn>
                                        <p:tgtEl>
                                          <p:spTgt spid="107524">
                                            <p:txEl>
                                              <p:pRg st="3" end="3"/>
                                            </p:txEl>
                                          </p:spTgt>
                                        </p:tgtEl>
                                        <p:attrNameLst>
                                          <p:attrName>style.visibility</p:attrName>
                                        </p:attrNameLst>
                                      </p:cBhvr>
                                      <p:to>
                                        <p:strVal val="visible"/>
                                      </p:to>
                                    </p:set>
                                    <p:anim calcmode="lin" valueType="num">
                                      <p:cBhvr additive="base">
                                        <p:cTn id="25" dur="5000" fill="hold"/>
                                        <p:tgtEl>
                                          <p:spTgt spid="107524">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107524">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2000"/>
                            </p:stCondLst>
                            <p:childTnLst>
                              <p:par>
                                <p:cTn id="28" presetID="2" presetClass="entr" presetSubtype="4" fill="hold" nodeType="afterEffect">
                                  <p:stCondLst>
                                    <p:cond delay="2000"/>
                                  </p:stCondLst>
                                  <p:childTnLst>
                                    <p:set>
                                      <p:cBhvr>
                                        <p:cTn id="29" dur="1" fill="hold">
                                          <p:stCondLst>
                                            <p:cond delay="0"/>
                                          </p:stCondLst>
                                        </p:cTn>
                                        <p:tgtEl>
                                          <p:spTgt spid="107524">
                                            <p:txEl>
                                              <p:pRg st="4" end="4"/>
                                            </p:txEl>
                                          </p:spTgt>
                                        </p:tgtEl>
                                        <p:attrNameLst>
                                          <p:attrName>style.visibility</p:attrName>
                                        </p:attrNameLst>
                                      </p:cBhvr>
                                      <p:to>
                                        <p:strVal val="visible"/>
                                      </p:to>
                                    </p:set>
                                    <p:anim calcmode="lin" valueType="num">
                                      <p:cBhvr additive="base">
                                        <p:cTn id="30" dur="5000" fill="hold"/>
                                        <p:tgtEl>
                                          <p:spTgt spid="107524">
                                            <p:txEl>
                                              <p:pRg st="4" end="4"/>
                                            </p:txEl>
                                          </p:spTgt>
                                        </p:tgtEl>
                                        <p:attrNameLst>
                                          <p:attrName>ppt_x</p:attrName>
                                        </p:attrNameLst>
                                      </p:cBhvr>
                                      <p:tavLst>
                                        <p:tav tm="0">
                                          <p:val>
                                            <p:strVal val="#ppt_x"/>
                                          </p:val>
                                        </p:tav>
                                        <p:tav tm="100000">
                                          <p:val>
                                            <p:strVal val="#ppt_x"/>
                                          </p:val>
                                        </p:tav>
                                      </p:tavLst>
                                    </p:anim>
                                    <p:anim calcmode="lin" valueType="num">
                                      <p:cBhvr additive="base">
                                        <p:cTn id="31" dur="5000" fill="hold"/>
                                        <p:tgtEl>
                                          <p:spTgt spid="107524">
                                            <p:txEl>
                                              <p:pRg st="4" end="4"/>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9000"/>
                            </p:stCondLst>
                            <p:childTnLst>
                              <p:par>
                                <p:cTn id="33" presetID="2" presetClass="entr" presetSubtype="4" fill="hold" nodeType="afterEffect">
                                  <p:stCondLst>
                                    <p:cond delay="0"/>
                                  </p:stCondLst>
                                  <p:childTnLst>
                                    <p:set>
                                      <p:cBhvr>
                                        <p:cTn id="34" dur="1" fill="hold">
                                          <p:stCondLst>
                                            <p:cond delay="0"/>
                                          </p:stCondLst>
                                        </p:cTn>
                                        <p:tgtEl>
                                          <p:spTgt spid="107524">
                                            <p:txEl>
                                              <p:pRg st="5" end="5"/>
                                            </p:txEl>
                                          </p:spTgt>
                                        </p:tgtEl>
                                        <p:attrNameLst>
                                          <p:attrName>style.visibility</p:attrName>
                                        </p:attrNameLst>
                                      </p:cBhvr>
                                      <p:to>
                                        <p:strVal val="visible"/>
                                      </p:to>
                                    </p:set>
                                    <p:anim calcmode="lin" valueType="num">
                                      <p:cBhvr additive="base">
                                        <p:cTn id="35" dur="5000" fill="hold"/>
                                        <p:tgtEl>
                                          <p:spTgt spid="107524">
                                            <p:txEl>
                                              <p:pRg st="5" end="5"/>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107524">
                                            <p:txEl>
                                              <p:pRg st="5" end="5"/>
                                            </p:txEl>
                                          </p:spTgt>
                                        </p:tgtEl>
                                        <p:attrNameLst>
                                          <p:attrName>ppt_y</p:attrName>
                                        </p:attrNameLst>
                                      </p:cBhvr>
                                      <p:tavLst>
                                        <p:tav tm="0">
                                          <p:val>
                                            <p:strVal val="1+#ppt_h/2"/>
                                          </p:val>
                                        </p:tav>
                                        <p:tav tm="100000">
                                          <p:val>
                                            <p:strVal val="#ppt_y"/>
                                          </p:val>
                                        </p:tav>
                                      </p:tavLst>
                                    </p:anim>
                                  </p:childTnLst>
                                </p:cTn>
                              </p:par>
                            </p:childTnLst>
                          </p:cTn>
                        </p:par>
                        <p:par>
                          <p:cTn id="37" fill="hold">
                            <p:stCondLst>
                              <p:cond delay="34000"/>
                            </p:stCondLst>
                            <p:childTnLst>
                              <p:par>
                                <p:cTn id="38" presetID="2" presetClass="entr" presetSubtype="4" fill="hold" nodeType="afterEffect">
                                  <p:stCondLst>
                                    <p:cond delay="500"/>
                                  </p:stCondLst>
                                  <p:childTnLst>
                                    <p:set>
                                      <p:cBhvr>
                                        <p:cTn id="39" dur="1" fill="hold">
                                          <p:stCondLst>
                                            <p:cond delay="0"/>
                                          </p:stCondLst>
                                        </p:cTn>
                                        <p:tgtEl>
                                          <p:spTgt spid="107524">
                                            <p:txEl>
                                              <p:pRg st="6" end="6"/>
                                            </p:txEl>
                                          </p:spTgt>
                                        </p:tgtEl>
                                        <p:attrNameLst>
                                          <p:attrName>style.visibility</p:attrName>
                                        </p:attrNameLst>
                                      </p:cBhvr>
                                      <p:to>
                                        <p:strVal val="visible"/>
                                      </p:to>
                                    </p:set>
                                    <p:anim calcmode="lin" valueType="num">
                                      <p:cBhvr additive="base">
                                        <p:cTn id="40" dur="5000" fill="hold"/>
                                        <p:tgtEl>
                                          <p:spTgt spid="107524">
                                            <p:txEl>
                                              <p:pRg st="6" end="6"/>
                                            </p:txEl>
                                          </p:spTgt>
                                        </p:tgtEl>
                                        <p:attrNameLst>
                                          <p:attrName>ppt_x</p:attrName>
                                        </p:attrNameLst>
                                      </p:cBhvr>
                                      <p:tavLst>
                                        <p:tav tm="0">
                                          <p:val>
                                            <p:strVal val="#ppt_x"/>
                                          </p:val>
                                        </p:tav>
                                        <p:tav tm="100000">
                                          <p:val>
                                            <p:strVal val="#ppt_x"/>
                                          </p:val>
                                        </p:tav>
                                      </p:tavLst>
                                    </p:anim>
                                    <p:anim calcmode="lin" valueType="num">
                                      <p:cBhvr additive="base">
                                        <p:cTn id="41" dur="5000" fill="hold"/>
                                        <p:tgtEl>
                                          <p:spTgt spid="107524">
                                            <p:txEl>
                                              <p:pRg st="6" end="6"/>
                                            </p:txEl>
                                          </p:spTgt>
                                        </p:tgtEl>
                                        <p:attrNameLst>
                                          <p:attrName>ppt_y</p:attrName>
                                        </p:attrNameLst>
                                      </p:cBhvr>
                                      <p:tavLst>
                                        <p:tav tm="0">
                                          <p:val>
                                            <p:strVal val="1+#ppt_h/2"/>
                                          </p:val>
                                        </p:tav>
                                        <p:tav tm="100000">
                                          <p:val>
                                            <p:strVal val="#ppt_y"/>
                                          </p:val>
                                        </p:tav>
                                      </p:tavLst>
                                    </p:anim>
                                  </p:childTnLst>
                                </p:cTn>
                              </p:par>
                            </p:childTnLst>
                          </p:cTn>
                        </p:par>
                        <p:par>
                          <p:cTn id="42" fill="hold">
                            <p:stCondLst>
                              <p:cond delay="39500"/>
                            </p:stCondLst>
                            <p:childTnLst>
                              <p:par>
                                <p:cTn id="43" presetID="2" presetClass="entr" presetSubtype="4" fill="hold" nodeType="afterEffect">
                                  <p:stCondLst>
                                    <p:cond delay="500"/>
                                  </p:stCondLst>
                                  <p:childTnLst>
                                    <p:set>
                                      <p:cBhvr>
                                        <p:cTn id="44" dur="1" fill="hold">
                                          <p:stCondLst>
                                            <p:cond delay="0"/>
                                          </p:stCondLst>
                                        </p:cTn>
                                        <p:tgtEl>
                                          <p:spTgt spid="107524">
                                            <p:txEl>
                                              <p:pRg st="7" end="7"/>
                                            </p:txEl>
                                          </p:spTgt>
                                        </p:tgtEl>
                                        <p:attrNameLst>
                                          <p:attrName>style.visibility</p:attrName>
                                        </p:attrNameLst>
                                      </p:cBhvr>
                                      <p:to>
                                        <p:strVal val="visible"/>
                                      </p:to>
                                    </p:set>
                                    <p:anim calcmode="lin" valueType="num">
                                      <p:cBhvr additive="base">
                                        <p:cTn id="45" dur="5000" fill="hold"/>
                                        <p:tgtEl>
                                          <p:spTgt spid="107524">
                                            <p:txEl>
                                              <p:pRg st="7" end="7"/>
                                            </p:txEl>
                                          </p:spTgt>
                                        </p:tgtEl>
                                        <p:attrNameLst>
                                          <p:attrName>ppt_x</p:attrName>
                                        </p:attrNameLst>
                                      </p:cBhvr>
                                      <p:tavLst>
                                        <p:tav tm="0">
                                          <p:val>
                                            <p:strVal val="#ppt_x"/>
                                          </p:val>
                                        </p:tav>
                                        <p:tav tm="100000">
                                          <p:val>
                                            <p:strVal val="#ppt_x"/>
                                          </p:val>
                                        </p:tav>
                                      </p:tavLst>
                                    </p:anim>
                                    <p:anim calcmode="lin" valueType="num">
                                      <p:cBhvr additive="base">
                                        <p:cTn id="46" dur="5000" fill="hold"/>
                                        <p:tgtEl>
                                          <p:spTgt spid="107524">
                                            <p:txEl>
                                              <p:pRg st="7" end="7"/>
                                            </p:txEl>
                                          </p:spTgt>
                                        </p:tgtEl>
                                        <p:attrNameLst>
                                          <p:attrName>ppt_y</p:attrName>
                                        </p:attrNameLst>
                                      </p:cBhvr>
                                      <p:tavLst>
                                        <p:tav tm="0">
                                          <p:val>
                                            <p:strVal val="1+#ppt_h/2"/>
                                          </p:val>
                                        </p:tav>
                                        <p:tav tm="100000">
                                          <p:val>
                                            <p:strVal val="#ppt_y"/>
                                          </p:val>
                                        </p:tav>
                                      </p:tavLst>
                                    </p:anim>
                                  </p:childTnLst>
                                </p:cTn>
                              </p:par>
                            </p:childTnLst>
                          </p:cTn>
                        </p:par>
                        <p:par>
                          <p:cTn id="47" fill="hold">
                            <p:stCondLst>
                              <p:cond delay="45000"/>
                            </p:stCondLst>
                            <p:childTnLst>
                              <p:par>
                                <p:cTn id="48" presetID="2" presetClass="entr" presetSubtype="4" fill="hold" nodeType="afterEffect">
                                  <p:stCondLst>
                                    <p:cond delay="0"/>
                                  </p:stCondLst>
                                  <p:childTnLst>
                                    <p:set>
                                      <p:cBhvr>
                                        <p:cTn id="49" dur="1" fill="hold">
                                          <p:stCondLst>
                                            <p:cond delay="0"/>
                                          </p:stCondLst>
                                        </p:cTn>
                                        <p:tgtEl>
                                          <p:spTgt spid="107524">
                                            <p:txEl>
                                              <p:pRg st="8" end="8"/>
                                            </p:txEl>
                                          </p:spTgt>
                                        </p:tgtEl>
                                        <p:attrNameLst>
                                          <p:attrName>style.visibility</p:attrName>
                                        </p:attrNameLst>
                                      </p:cBhvr>
                                      <p:to>
                                        <p:strVal val="visible"/>
                                      </p:to>
                                    </p:set>
                                    <p:anim calcmode="lin" valueType="num">
                                      <p:cBhvr additive="base">
                                        <p:cTn id="50" dur="5000" fill="hold"/>
                                        <p:tgtEl>
                                          <p:spTgt spid="107524">
                                            <p:txEl>
                                              <p:pRg st="8" end="8"/>
                                            </p:txEl>
                                          </p:spTgt>
                                        </p:tgtEl>
                                        <p:attrNameLst>
                                          <p:attrName>ppt_x</p:attrName>
                                        </p:attrNameLst>
                                      </p:cBhvr>
                                      <p:tavLst>
                                        <p:tav tm="0">
                                          <p:val>
                                            <p:strVal val="#ppt_x"/>
                                          </p:val>
                                        </p:tav>
                                        <p:tav tm="100000">
                                          <p:val>
                                            <p:strVal val="#ppt_x"/>
                                          </p:val>
                                        </p:tav>
                                      </p:tavLst>
                                    </p:anim>
                                    <p:anim calcmode="lin" valueType="num">
                                      <p:cBhvr additive="base">
                                        <p:cTn id="51" dur="5000" fill="hold"/>
                                        <p:tgtEl>
                                          <p:spTgt spid="107524">
                                            <p:txEl>
                                              <p:pRg st="8" end="8"/>
                                            </p:txEl>
                                          </p:spTgt>
                                        </p:tgtEl>
                                        <p:attrNameLst>
                                          <p:attrName>ppt_y</p:attrName>
                                        </p:attrNameLst>
                                      </p:cBhvr>
                                      <p:tavLst>
                                        <p:tav tm="0">
                                          <p:val>
                                            <p:strVal val="1+#ppt_h/2"/>
                                          </p:val>
                                        </p:tav>
                                        <p:tav tm="100000">
                                          <p:val>
                                            <p:strVal val="#ppt_y"/>
                                          </p:val>
                                        </p:tav>
                                      </p:tavLst>
                                    </p:anim>
                                  </p:childTnLst>
                                </p:cTn>
                              </p:par>
                            </p:childTnLst>
                          </p:cTn>
                        </p:par>
                        <p:par>
                          <p:cTn id="52" fill="hold">
                            <p:stCondLst>
                              <p:cond delay="50000"/>
                            </p:stCondLst>
                            <p:childTnLst>
                              <p:par>
                                <p:cTn id="53" presetID="2" presetClass="entr" presetSubtype="4" fill="hold" nodeType="afterEffect">
                                  <p:stCondLst>
                                    <p:cond delay="5500"/>
                                  </p:stCondLst>
                                  <p:childTnLst>
                                    <p:set>
                                      <p:cBhvr>
                                        <p:cTn id="54" dur="1" fill="hold">
                                          <p:stCondLst>
                                            <p:cond delay="0"/>
                                          </p:stCondLst>
                                        </p:cTn>
                                        <p:tgtEl>
                                          <p:spTgt spid="107524">
                                            <p:txEl>
                                              <p:pRg st="9" end="9"/>
                                            </p:txEl>
                                          </p:spTgt>
                                        </p:tgtEl>
                                        <p:attrNameLst>
                                          <p:attrName>style.visibility</p:attrName>
                                        </p:attrNameLst>
                                      </p:cBhvr>
                                      <p:to>
                                        <p:strVal val="visible"/>
                                      </p:to>
                                    </p:set>
                                    <p:anim calcmode="lin" valueType="num">
                                      <p:cBhvr additive="base">
                                        <p:cTn id="55" dur="5000" fill="hold"/>
                                        <p:tgtEl>
                                          <p:spTgt spid="107524">
                                            <p:txEl>
                                              <p:pRg st="9" end="9"/>
                                            </p:txEl>
                                          </p:spTgt>
                                        </p:tgtEl>
                                        <p:attrNameLst>
                                          <p:attrName>ppt_x</p:attrName>
                                        </p:attrNameLst>
                                      </p:cBhvr>
                                      <p:tavLst>
                                        <p:tav tm="0">
                                          <p:val>
                                            <p:strVal val="#ppt_x"/>
                                          </p:val>
                                        </p:tav>
                                        <p:tav tm="100000">
                                          <p:val>
                                            <p:strVal val="#ppt_x"/>
                                          </p:val>
                                        </p:tav>
                                      </p:tavLst>
                                    </p:anim>
                                    <p:anim calcmode="lin" valueType="num">
                                      <p:cBhvr additive="base">
                                        <p:cTn id="56" dur="5000" fill="hold"/>
                                        <p:tgtEl>
                                          <p:spTgt spid="10752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0587EFEE-C75C-4D3B-93A5-736F66C88C2B}" type="slidenum">
              <a:rPr lang="en-US"/>
              <a:pPr/>
              <a:t>22</a:t>
            </a:fld>
            <a:endParaRPr lang="en-US" dirty="0"/>
          </a:p>
        </p:txBody>
      </p:sp>
      <p:sp>
        <p:nvSpPr>
          <p:cNvPr id="197636" name="Rectangle 4"/>
          <p:cNvSpPr>
            <a:spLocks noChangeArrowheads="1"/>
          </p:cNvSpPr>
          <p:nvPr/>
        </p:nvSpPr>
        <p:spPr bwMode="auto">
          <a:xfrm>
            <a:off x="914400" y="1905000"/>
            <a:ext cx="7467600" cy="3508653"/>
          </a:xfrm>
          <a:prstGeom prst="rect">
            <a:avLst/>
          </a:prstGeom>
          <a:noFill/>
          <a:ln w="9525">
            <a:noFill/>
            <a:miter lim="800000"/>
            <a:headEnd/>
            <a:tailEnd/>
          </a:ln>
          <a:effectLst/>
        </p:spPr>
        <p:txBody>
          <a:bodyPr>
            <a:spAutoFit/>
          </a:bodyPr>
          <a:lstStyle/>
          <a:p>
            <a:r>
              <a:rPr lang="en-US" sz="2000" dirty="0">
                <a:solidFill>
                  <a:srgbClr val="003399"/>
                </a:solidFill>
              </a:rPr>
              <a:t>Produced and developed by the </a:t>
            </a:r>
            <a:r>
              <a:rPr lang="en-US" sz="2000" dirty="0" err="1" smtClean="0">
                <a:solidFill>
                  <a:srgbClr val="003399"/>
                </a:solidFill>
              </a:rPr>
              <a:t>The</a:t>
            </a:r>
            <a:r>
              <a:rPr lang="en-US" sz="2000" dirty="0" smtClean="0">
                <a:solidFill>
                  <a:srgbClr val="003399"/>
                </a:solidFill>
              </a:rPr>
              <a:t> Orleans Bike and Walkways Committee  incorporating the 2009 Massachusetts </a:t>
            </a:r>
            <a:r>
              <a:rPr lang="en-US" sz="2000" dirty="0">
                <a:solidFill>
                  <a:srgbClr val="003399"/>
                </a:solidFill>
              </a:rPr>
              <a:t>Bike </a:t>
            </a:r>
            <a:r>
              <a:rPr lang="en-US" sz="2000" dirty="0" smtClean="0">
                <a:solidFill>
                  <a:srgbClr val="003399"/>
                </a:solidFill>
              </a:rPr>
              <a:t>Safety Law </a:t>
            </a:r>
            <a:r>
              <a:rPr lang="en-US" sz="2000" dirty="0">
                <a:solidFill>
                  <a:srgbClr val="003399"/>
                </a:solidFill>
              </a:rPr>
              <a:t>and safety information available through Mass Bike.              </a:t>
            </a:r>
          </a:p>
          <a:p>
            <a:endParaRPr lang="en-US" sz="2000" dirty="0">
              <a:solidFill>
                <a:srgbClr val="003399"/>
              </a:solidFill>
            </a:endParaRPr>
          </a:p>
          <a:p>
            <a:r>
              <a:rPr lang="en-US" sz="2000" dirty="0" smtClean="0">
                <a:solidFill>
                  <a:srgbClr val="003399"/>
                </a:solidFill>
              </a:rPr>
              <a:t>Artwork  and Audio created </a:t>
            </a:r>
            <a:r>
              <a:rPr lang="en-US" sz="2000" dirty="0">
                <a:solidFill>
                  <a:srgbClr val="003399"/>
                </a:solidFill>
              </a:rPr>
              <a:t>and adapted by John Fallender and </a:t>
            </a:r>
            <a:r>
              <a:rPr lang="en-US" sz="2000" dirty="0" smtClean="0">
                <a:solidFill>
                  <a:srgbClr val="003399"/>
                </a:solidFill>
              </a:rPr>
              <a:t>Alison  Wilkinson.</a:t>
            </a:r>
            <a:endParaRPr lang="en-US" sz="2000" dirty="0">
              <a:solidFill>
                <a:srgbClr val="003399"/>
              </a:solidFill>
            </a:endParaRPr>
          </a:p>
          <a:p>
            <a:endParaRPr lang="en-US" sz="2000" dirty="0">
              <a:solidFill>
                <a:srgbClr val="003399"/>
              </a:solidFill>
            </a:endParaRPr>
          </a:p>
          <a:p>
            <a:r>
              <a:rPr lang="en-US" sz="1800" dirty="0">
                <a:solidFill>
                  <a:srgbClr val="003399"/>
                </a:solidFill>
              </a:rPr>
              <a:t>Version </a:t>
            </a:r>
            <a:r>
              <a:rPr lang="en-US" sz="1600" dirty="0" smtClean="0">
                <a:solidFill>
                  <a:srgbClr val="003399"/>
                </a:solidFill>
              </a:rPr>
              <a:t>2010.11</a:t>
            </a:r>
          </a:p>
          <a:p>
            <a:endParaRPr lang="en-US" sz="1600" dirty="0" smtClean="0">
              <a:solidFill>
                <a:srgbClr val="003399"/>
              </a:solidFill>
            </a:endParaRPr>
          </a:p>
          <a:p>
            <a:r>
              <a:rPr lang="en-US" sz="1600" dirty="0" smtClean="0">
                <a:solidFill>
                  <a:srgbClr val="003399"/>
                </a:solidFill>
              </a:rPr>
              <a:t>John Fallender</a:t>
            </a:r>
          </a:p>
          <a:p>
            <a:r>
              <a:rPr lang="en-US" sz="1600" dirty="0" smtClean="0">
                <a:solidFill>
                  <a:srgbClr val="003399"/>
                </a:solidFill>
              </a:rPr>
              <a:t>Jfall118@msn.com</a:t>
            </a:r>
          </a:p>
          <a:p>
            <a:endParaRPr lang="en-US" sz="1600" dirty="0" smtClean="0">
              <a:solidFill>
                <a:srgbClr val="003399"/>
              </a:solidFill>
            </a:endParaRPr>
          </a:p>
        </p:txBody>
      </p:sp>
    </p:spTree>
  </p:cSld>
  <p:clrMapOvr>
    <a:masterClrMapping/>
  </p:clrMapOvr>
  <p:transition spd="med" advClick="0" advTm="161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7636">
                                            <p:txEl>
                                              <p:pRg st="0" end="0"/>
                                            </p:txEl>
                                          </p:spTgt>
                                        </p:tgtEl>
                                        <p:attrNameLst>
                                          <p:attrName>style.visibility</p:attrName>
                                        </p:attrNameLst>
                                      </p:cBhvr>
                                      <p:to>
                                        <p:strVal val="visible"/>
                                      </p:to>
                                    </p:set>
                                    <p:anim calcmode="lin" valueType="num">
                                      <p:cBhvr additive="base">
                                        <p:cTn id="7" dur="5000" fill="hold"/>
                                        <p:tgtEl>
                                          <p:spTgt spid="197636">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9763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 presetClass="entr" presetSubtype="4" fill="hold" nodeType="afterEffect">
                                  <p:stCondLst>
                                    <p:cond delay="0"/>
                                  </p:stCondLst>
                                  <p:childTnLst>
                                    <p:set>
                                      <p:cBhvr>
                                        <p:cTn id="11" dur="1" fill="hold">
                                          <p:stCondLst>
                                            <p:cond delay="0"/>
                                          </p:stCondLst>
                                        </p:cTn>
                                        <p:tgtEl>
                                          <p:spTgt spid="197636">
                                            <p:txEl>
                                              <p:pRg st="2" end="2"/>
                                            </p:txEl>
                                          </p:spTgt>
                                        </p:tgtEl>
                                        <p:attrNameLst>
                                          <p:attrName>style.visibility</p:attrName>
                                        </p:attrNameLst>
                                      </p:cBhvr>
                                      <p:to>
                                        <p:strVal val="visible"/>
                                      </p:to>
                                    </p:set>
                                    <p:anim calcmode="lin" valueType="num">
                                      <p:cBhvr additive="base">
                                        <p:cTn id="12" dur="5000" fill="hold"/>
                                        <p:tgtEl>
                                          <p:spTgt spid="197636">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97636">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0"/>
                            </p:stCondLst>
                            <p:childTnLst>
                              <p:par>
                                <p:cTn id="15" presetID="2" presetClass="entr" presetSubtype="4" fill="hold" nodeType="afterEffect">
                                  <p:stCondLst>
                                    <p:cond delay="0"/>
                                  </p:stCondLst>
                                  <p:childTnLst>
                                    <p:set>
                                      <p:cBhvr>
                                        <p:cTn id="16" dur="1" fill="hold">
                                          <p:stCondLst>
                                            <p:cond delay="0"/>
                                          </p:stCondLst>
                                        </p:cTn>
                                        <p:tgtEl>
                                          <p:spTgt spid="197636">
                                            <p:txEl>
                                              <p:pRg st="4" end="4"/>
                                            </p:txEl>
                                          </p:spTgt>
                                        </p:tgtEl>
                                        <p:attrNameLst>
                                          <p:attrName>style.visibility</p:attrName>
                                        </p:attrNameLst>
                                      </p:cBhvr>
                                      <p:to>
                                        <p:strVal val="visible"/>
                                      </p:to>
                                    </p:set>
                                    <p:anim calcmode="lin" valueType="num">
                                      <p:cBhvr additive="base">
                                        <p:cTn id="17" dur="5000" fill="hold"/>
                                        <p:tgtEl>
                                          <p:spTgt spid="197636">
                                            <p:txEl>
                                              <p:pRg st="4" end="4"/>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97636">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0"/>
                            </p:stCondLst>
                            <p:childTnLst>
                              <p:par>
                                <p:cTn id="20" presetID="2" presetClass="entr" presetSubtype="4" fill="hold" nodeType="afterEffect">
                                  <p:stCondLst>
                                    <p:cond delay="0"/>
                                  </p:stCondLst>
                                  <p:childTnLst>
                                    <p:set>
                                      <p:cBhvr>
                                        <p:cTn id="21" dur="1" fill="hold">
                                          <p:stCondLst>
                                            <p:cond delay="0"/>
                                          </p:stCondLst>
                                        </p:cTn>
                                        <p:tgtEl>
                                          <p:spTgt spid="197636">
                                            <p:txEl>
                                              <p:pRg st="6" end="6"/>
                                            </p:txEl>
                                          </p:spTgt>
                                        </p:tgtEl>
                                        <p:attrNameLst>
                                          <p:attrName>style.visibility</p:attrName>
                                        </p:attrNameLst>
                                      </p:cBhvr>
                                      <p:to>
                                        <p:strVal val="visible"/>
                                      </p:to>
                                    </p:set>
                                    <p:anim calcmode="lin" valueType="num">
                                      <p:cBhvr additive="base">
                                        <p:cTn id="22" dur="5000" fill="hold"/>
                                        <p:tgtEl>
                                          <p:spTgt spid="197636">
                                            <p:txEl>
                                              <p:pRg st="6" end="6"/>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97636">
                                            <p:txEl>
                                              <p:pRg st="6" end="6"/>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0"/>
                            </p:stCondLst>
                            <p:childTnLst>
                              <p:par>
                                <p:cTn id="25" presetID="2" presetClass="entr" presetSubtype="4" fill="hold" nodeType="afterEffect">
                                  <p:stCondLst>
                                    <p:cond delay="0"/>
                                  </p:stCondLst>
                                  <p:childTnLst>
                                    <p:set>
                                      <p:cBhvr>
                                        <p:cTn id="26" dur="1" fill="hold">
                                          <p:stCondLst>
                                            <p:cond delay="0"/>
                                          </p:stCondLst>
                                        </p:cTn>
                                        <p:tgtEl>
                                          <p:spTgt spid="197636">
                                            <p:txEl>
                                              <p:pRg st="7" end="7"/>
                                            </p:txEl>
                                          </p:spTgt>
                                        </p:tgtEl>
                                        <p:attrNameLst>
                                          <p:attrName>style.visibility</p:attrName>
                                        </p:attrNameLst>
                                      </p:cBhvr>
                                      <p:to>
                                        <p:strVal val="visible"/>
                                      </p:to>
                                    </p:set>
                                    <p:anim calcmode="lin" valueType="num">
                                      <p:cBhvr additive="base">
                                        <p:cTn id="27" dur="5000" fill="hold"/>
                                        <p:tgtEl>
                                          <p:spTgt spid="197636">
                                            <p:txEl>
                                              <p:pRg st="7" end="7"/>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9763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p:spPr>
        <p:txBody>
          <a:bodyPr/>
          <a:lstStyle/>
          <a:p>
            <a:r>
              <a:rPr lang="en-US" b="1" dirty="0" smtClean="0">
                <a:solidFill>
                  <a:srgbClr val="CC0000"/>
                </a:solidFill>
              </a:rPr>
              <a:t>Bikes are vehicles?</a:t>
            </a:r>
            <a:br>
              <a:rPr lang="en-US" b="1" dirty="0" smtClean="0">
                <a:solidFill>
                  <a:srgbClr val="CC0000"/>
                </a:solidFill>
              </a:rPr>
            </a:br>
            <a:r>
              <a:rPr lang="en-US" b="1" dirty="0" smtClean="0">
                <a:solidFill>
                  <a:srgbClr val="CC0000"/>
                </a:solidFill>
              </a:rPr>
              <a:t>What does that mean?</a:t>
            </a:r>
            <a:r>
              <a:rPr lang="en-US" dirty="0" smtClean="0">
                <a:solidFill>
                  <a:srgbClr val="000000"/>
                </a:solidFill>
              </a:rPr>
              <a:t/>
            </a:r>
            <a:br>
              <a:rPr lang="en-US" dirty="0" smtClean="0">
                <a:solidFill>
                  <a:srgbClr val="000000"/>
                </a:solidFill>
              </a:rPr>
            </a:br>
            <a:endParaRPr lang="en-US" dirty="0"/>
          </a:p>
        </p:txBody>
      </p:sp>
      <p:sp>
        <p:nvSpPr>
          <p:cNvPr id="3" name="Text Placeholder 2"/>
          <p:cNvSpPr>
            <a:spLocks noGrp="1"/>
          </p:cNvSpPr>
          <p:nvPr>
            <p:ph type="body" sz="half" idx="1"/>
          </p:nvPr>
        </p:nvSpPr>
        <p:spPr>
          <a:xfrm>
            <a:off x="609600" y="1600200"/>
            <a:ext cx="8001000" cy="41148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smtClean="0">
                <a:solidFill>
                  <a:schemeClr val="accent6">
                    <a:lumMod val="75000"/>
                  </a:schemeClr>
                </a:solidFill>
              </a:rPr>
              <a:t>That means you should ride your bike as if you are driving a car.</a:t>
            </a:r>
          </a:p>
          <a:p>
            <a:endParaRPr lang="en-US" dirty="0"/>
          </a:p>
        </p:txBody>
      </p:sp>
      <p:sp>
        <p:nvSpPr>
          <p:cNvPr id="4" name="Content Placeholder 3"/>
          <p:cNvSpPr>
            <a:spLocks noGrp="1"/>
          </p:cNvSpPr>
          <p:nvPr>
            <p:ph sz="quarter" idx="2"/>
          </p:nvPr>
        </p:nvSpPr>
        <p:spPr>
          <a:xfrm>
            <a:off x="609600" y="2743200"/>
            <a:ext cx="7772400" cy="3048000"/>
          </a:xfrm>
        </p:spPr>
        <p:txBody>
          <a:bodyPr/>
          <a:lstStyle/>
          <a:p>
            <a:r>
              <a:rPr lang="en-US" b="1" dirty="0" smtClean="0">
                <a:solidFill>
                  <a:schemeClr val="accent6">
                    <a:lumMod val="75000"/>
                  </a:schemeClr>
                </a:solidFill>
              </a:rPr>
              <a:t>Preferred Cyclist Behaviors</a:t>
            </a:r>
          </a:p>
          <a:p>
            <a:pPr marL="857250" lvl="1" indent="-457200">
              <a:buSzPct val="45000"/>
              <a:buFont typeface="Wingdings" charset="2"/>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US" sz="2000" b="1" dirty="0" smtClean="0">
                <a:solidFill>
                  <a:srgbClr val="000000"/>
                </a:solidFill>
              </a:rPr>
              <a:t>You may take the lane (if you are comfortable doing so)</a:t>
            </a:r>
          </a:p>
          <a:p>
            <a:pPr marL="857250" lvl="1" indent="-457200">
              <a:buSzPct val="45000"/>
              <a:buFont typeface="Wingdings" charset="2"/>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US" sz="2000" b="1" dirty="0" smtClean="0">
                <a:solidFill>
                  <a:srgbClr val="000000"/>
                </a:solidFill>
              </a:rPr>
              <a:t>Follow the Rules of the Road</a:t>
            </a:r>
          </a:p>
          <a:p>
            <a:pPr marL="857250" lvl="1" indent="-457200">
              <a:buSzPct val="45000"/>
              <a:buFont typeface="Wingdings" charset="2"/>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US" sz="2000" b="1" dirty="0" smtClean="0">
                <a:solidFill>
                  <a:srgbClr val="000000"/>
                </a:solidFill>
              </a:rPr>
              <a:t>Drive your Bike in the same direction as other traffic</a:t>
            </a:r>
          </a:p>
          <a:p>
            <a:pPr marL="857250" lvl="1" indent="-457200">
              <a:buSzPct val="45000"/>
              <a:buFont typeface="Wingdings" charset="2"/>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US" sz="2000" b="1" dirty="0" smtClean="0">
                <a:solidFill>
                  <a:srgbClr val="000000"/>
                </a:solidFill>
              </a:rPr>
              <a:t>Ride predictably</a:t>
            </a:r>
          </a:p>
          <a:p>
            <a:pPr marL="857250" lvl="1" indent="-457200">
              <a:buSzPct val="45000"/>
              <a:buFont typeface="Wingdings" charset="2"/>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US" sz="2000" b="1" dirty="0" smtClean="0">
                <a:solidFill>
                  <a:srgbClr val="000000"/>
                </a:solidFill>
              </a:rPr>
              <a:t>Hold your line</a:t>
            </a:r>
          </a:p>
          <a:p>
            <a:pPr marL="1257300" lvl="2" indent="-457200">
              <a:buSzPct val="45000"/>
              <a:buFont typeface="Wingdings" charset="2"/>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US" sz="1600" b="1" dirty="0" smtClean="0">
                <a:solidFill>
                  <a:srgbClr val="000000"/>
                </a:solidFill>
              </a:rPr>
              <a:t>  </a:t>
            </a:r>
            <a:r>
              <a:rPr lang="en-US" sz="1600" b="1" dirty="0" smtClean="0"/>
              <a:t>Don’t weave in and out of traffic</a:t>
            </a:r>
            <a:r>
              <a:rPr lang="en-US" sz="1600" dirty="0" smtClean="0"/>
              <a:t>.</a:t>
            </a:r>
          </a:p>
          <a:p>
            <a:pPr marL="857250" lvl="1" indent="-457200">
              <a:buSzPct val="45000"/>
              <a:buFont typeface="Wingdings" charset="2"/>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US" sz="2000" b="1" dirty="0" smtClean="0">
              <a:solidFill>
                <a:srgbClr val="000000"/>
              </a:solidFill>
            </a:endParaRPr>
          </a:p>
          <a:p>
            <a:endParaRPr lang="en-US" dirty="0"/>
          </a:p>
        </p:txBody>
      </p:sp>
      <p:sp>
        <p:nvSpPr>
          <p:cNvPr id="6" name="Slide Number Placeholder 5"/>
          <p:cNvSpPr>
            <a:spLocks noGrp="1"/>
          </p:cNvSpPr>
          <p:nvPr>
            <p:ph type="sldNum" sz="quarter" idx="12"/>
          </p:nvPr>
        </p:nvSpPr>
        <p:spPr/>
        <p:txBody>
          <a:bodyPr/>
          <a:lstStyle/>
          <a:p>
            <a:fld id="{3AF52816-09D6-4AD4-9AE9-83D9BF0AEDD4}" type="slidenum">
              <a:rPr lang="en-US" smtClean="0"/>
              <a:pPr/>
              <a:t>3</a:t>
            </a:fld>
            <a:endParaRPr lang="en-US" dirty="0"/>
          </a:p>
        </p:txBody>
      </p:sp>
      <p:pic>
        <p:nvPicPr>
          <p:cNvPr id="7" name="~PP281.WAV">
            <a:hlinkClick r:id="" action="ppaction://media"/>
          </p:cNvPr>
          <p:cNvPicPr>
            <a:picLocks noRot="1" noChangeAspect="1"/>
          </p:cNvPicPr>
          <p:nvPr>
            <a:wavAudioFile r:embed="rId1" name="~PP281.WAV"/>
          </p:nvPr>
        </p:nvPicPr>
        <p:blipFill>
          <a:blip r:embed="rId4" cstate="print"/>
          <a:stretch>
            <a:fillRect/>
          </a:stretch>
        </p:blipFill>
        <p:spPr>
          <a:xfrm>
            <a:off x="8716963" y="6430963"/>
            <a:ext cx="304800" cy="304800"/>
          </a:xfrm>
          <a:prstGeom prst="rect">
            <a:avLst/>
          </a:prstGeom>
        </p:spPr>
      </p:pic>
    </p:spTree>
  </p:cSld>
  <p:clrMapOvr>
    <a:masterClrMapping/>
  </p:clrMapOvr>
  <p:transition spd="med" advClick="0" advTm="3511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7"/>
          <p:cNvSpPr>
            <a:spLocks noGrp="1"/>
          </p:cNvSpPr>
          <p:nvPr>
            <p:ph type="sldNum" sz="quarter" idx="12"/>
          </p:nvPr>
        </p:nvSpPr>
        <p:spPr/>
        <p:txBody>
          <a:bodyPr/>
          <a:lstStyle/>
          <a:p>
            <a:fld id="{F607245A-056F-475C-A349-F61AF951821E}" type="slidenum">
              <a:rPr lang="en-US"/>
              <a:pPr/>
              <a:t>4</a:t>
            </a:fld>
            <a:endParaRPr lang="en-US" dirty="0"/>
          </a:p>
        </p:txBody>
      </p:sp>
      <p:sp>
        <p:nvSpPr>
          <p:cNvPr id="145410" name="Rectangle 2"/>
          <p:cNvSpPr>
            <a:spLocks noGrp="1" noChangeArrowheads="1"/>
          </p:cNvSpPr>
          <p:nvPr>
            <p:ph type="title"/>
          </p:nvPr>
        </p:nvSpPr>
        <p:spPr>
          <a:xfrm>
            <a:off x="685800" y="152400"/>
            <a:ext cx="7772400" cy="838200"/>
          </a:xfrm>
        </p:spPr>
        <p:txBody>
          <a:bodyPr/>
          <a:lstStyle/>
          <a:p>
            <a:r>
              <a:rPr lang="en-US" sz="3200" b="1" dirty="0">
                <a:solidFill>
                  <a:srgbClr val="CC0000"/>
                </a:solidFill>
              </a:rPr>
              <a:t>Get ready to ride and Protect Yourself</a:t>
            </a:r>
            <a:endParaRPr lang="en-US" sz="3200" b="1" dirty="0"/>
          </a:p>
        </p:txBody>
      </p:sp>
      <p:sp>
        <p:nvSpPr>
          <p:cNvPr id="145411" name="Rectangle 3"/>
          <p:cNvSpPr>
            <a:spLocks noGrp="1" noChangeArrowheads="1"/>
          </p:cNvSpPr>
          <p:nvPr>
            <p:ph type="body" sz="half" idx="1"/>
          </p:nvPr>
        </p:nvSpPr>
        <p:spPr/>
        <p:txBody>
          <a:bodyPr/>
          <a:lstStyle/>
          <a:p>
            <a:pPr>
              <a:buFontTx/>
              <a:buNone/>
            </a:pPr>
            <a:r>
              <a:rPr lang="en-US" sz="1400" dirty="0"/>
              <a:t>	</a:t>
            </a:r>
            <a:endParaRPr lang="en-US" sz="500" dirty="0"/>
          </a:p>
          <a:p>
            <a:endParaRPr lang="en-US" sz="500" dirty="0"/>
          </a:p>
          <a:p>
            <a:pPr>
              <a:buFontTx/>
              <a:buNone/>
            </a:pPr>
            <a:endParaRPr lang="en-US" sz="500" dirty="0"/>
          </a:p>
        </p:txBody>
      </p:sp>
      <p:pic>
        <p:nvPicPr>
          <p:cNvPr id="145427" name="Picture 19" descr="Giro Indicator Adult Helmet, 2006"/>
          <p:cNvPicPr>
            <a:picLocks noGrp="1" noChangeAspect="1" noChangeArrowheads="1"/>
          </p:cNvPicPr>
          <p:nvPr>
            <p:ph sz="quarter" idx="2"/>
          </p:nvPr>
        </p:nvPicPr>
        <p:blipFill>
          <a:blip r:embed="rId4" cstate="print"/>
          <a:srcRect/>
          <a:stretch>
            <a:fillRect/>
          </a:stretch>
        </p:blipFill>
        <p:spPr>
          <a:xfrm>
            <a:off x="4191000" y="838200"/>
            <a:ext cx="3124200" cy="2413000"/>
          </a:xfrm>
          <a:noFill/>
          <a:ln/>
        </p:spPr>
      </p:pic>
      <p:sp>
        <p:nvSpPr>
          <p:cNvPr id="145412" name="Rectangle 4"/>
          <p:cNvSpPr>
            <a:spLocks noChangeArrowheads="1"/>
          </p:cNvSpPr>
          <p:nvPr/>
        </p:nvSpPr>
        <p:spPr bwMode="auto">
          <a:xfrm>
            <a:off x="304800" y="990600"/>
            <a:ext cx="4724400" cy="1908215"/>
          </a:xfrm>
          <a:prstGeom prst="rect">
            <a:avLst/>
          </a:prstGeom>
          <a:noFill/>
          <a:ln w="9525">
            <a:noFill/>
            <a:miter lim="800000"/>
            <a:headEnd/>
            <a:tailEnd/>
          </a:ln>
          <a:effectLst/>
        </p:spPr>
        <p:txBody>
          <a:bodyPr lIns="0" tIns="0" rIns="0" bIns="0" anchor="ctr">
            <a:spAutoFit/>
          </a:bodyPr>
          <a:lstStyle/>
          <a:p>
            <a:r>
              <a:rPr lang="en-US" sz="2800" dirty="0">
                <a:solidFill>
                  <a:srgbClr val="003399"/>
                </a:solidFill>
              </a:rPr>
              <a:t>Wear a Helmet</a:t>
            </a:r>
          </a:p>
          <a:p>
            <a:r>
              <a:rPr lang="en-US" sz="2000" dirty="0" smtClean="0">
                <a:solidFill>
                  <a:srgbClr val="FF0000"/>
                </a:solidFill>
              </a:rPr>
              <a:t>For </a:t>
            </a:r>
            <a:r>
              <a:rPr lang="en-US" sz="2000" dirty="0">
                <a:solidFill>
                  <a:srgbClr val="FF0000"/>
                </a:solidFill>
              </a:rPr>
              <a:t>your </a:t>
            </a:r>
            <a:r>
              <a:rPr lang="en-US" sz="2000" dirty="0" smtClean="0">
                <a:solidFill>
                  <a:srgbClr val="FF0000"/>
                </a:solidFill>
              </a:rPr>
              <a:t>safety,  </a:t>
            </a:r>
            <a:r>
              <a:rPr lang="en-US" sz="2000" dirty="0">
                <a:solidFill>
                  <a:srgbClr val="FF0000"/>
                </a:solidFill>
              </a:rPr>
              <a:t>you should </a:t>
            </a:r>
            <a:r>
              <a:rPr lang="en-US" sz="2000" dirty="0" smtClean="0">
                <a:solidFill>
                  <a:srgbClr val="FF0000"/>
                </a:solidFill>
              </a:rPr>
              <a:t> always wear</a:t>
            </a:r>
          </a:p>
          <a:p>
            <a:r>
              <a:rPr lang="en-US" sz="2000" dirty="0" smtClean="0">
                <a:solidFill>
                  <a:srgbClr val="FF0000"/>
                </a:solidFill>
              </a:rPr>
              <a:t> </a:t>
            </a:r>
            <a:r>
              <a:rPr lang="en-US" sz="2000" dirty="0">
                <a:solidFill>
                  <a:srgbClr val="FF0000"/>
                </a:solidFill>
              </a:rPr>
              <a:t>a well fitted </a:t>
            </a:r>
            <a:r>
              <a:rPr lang="en-US" sz="2000" dirty="0" smtClean="0">
                <a:solidFill>
                  <a:srgbClr val="FF0000"/>
                </a:solidFill>
              </a:rPr>
              <a:t>Bicycle </a:t>
            </a:r>
            <a:r>
              <a:rPr lang="en-US" sz="2000" dirty="0">
                <a:solidFill>
                  <a:srgbClr val="FF0000"/>
                </a:solidFill>
              </a:rPr>
              <a:t>Helmet</a:t>
            </a:r>
            <a:r>
              <a:rPr lang="en-US" sz="2000" dirty="0" smtClean="0">
                <a:solidFill>
                  <a:srgbClr val="FF0000"/>
                </a:solidFill>
              </a:rPr>
              <a:t>. </a:t>
            </a:r>
          </a:p>
          <a:p>
            <a:r>
              <a:rPr lang="en-US" sz="2000" dirty="0" smtClean="0">
                <a:solidFill>
                  <a:srgbClr val="000000"/>
                </a:solidFill>
              </a:rPr>
              <a:t>The law requires that bicyclists age 16 </a:t>
            </a:r>
          </a:p>
          <a:p>
            <a:r>
              <a:rPr lang="en-US" sz="2000" dirty="0" smtClean="0">
                <a:solidFill>
                  <a:srgbClr val="000000"/>
                </a:solidFill>
              </a:rPr>
              <a:t>and younger must wear a helmet. </a:t>
            </a:r>
            <a:endParaRPr lang="en-US" sz="2000" dirty="0"/>
          </a:p>
          <a:p>
            <a:endParaRPr lang="en-US" sz="1600" dirty="0"/>
          </a:p>
        </p:txBody>
      </p:sp>
      <p:pic>
        <p:nvPicPr>
          <p:cNvPr id="145420" name="Picture 12" descr="Lance"/>
          <p:cNvPicPr>
            <a:picLocks noChangeAspect="1" noChangeArrowheads="1"/>
          </p:cNvPicPr>
          <p:nvPr/>
        </p:nvPicPr>
        <p:blipFill>
          <a:blip r:embed="rId5" cstate="print"/>
          <a:srcRect/>
          <a:stretch>
            <a:fillRect/>
          </a:stretch>
        </p:blipFill>
        <p:spPr bwMode="auto">
          <a:xfrm>
            <a:off x="7162800" y="1676400"/>
            <a:ext cx="1708150" cy="2743200"/>
          </a:xfrm>
          <a:prstGeom prst="rect">
            <a:avLst/>
          </a:prstGeom>
          <a:noFill/>
        </p:spPr>
      </p:pic>
      <p:sp>
        <p:nvSpPr>
          <p:cNvPr id="145466" name="Text Box 58"/>
          <p:cNvSpPr txBox="1">
            <a:spLocks noChangeArrowheads="1"/>
          </p:cNvSpPr>
          <p:nvPr/>
        </p:nvSpPr>
        <p:spPr bwMode="auto">
          <a:xfrm>
            <a:off x="228600" y="4953000"/>
            <a:ext cx="5257800" cy="1738313"/>
          </a:xfrm>
          <a:prstGeom prst="rect">
            <a:avLst/>
          </a:prstGeom>
          <a:noFill/>
          <a:ln w="9525">
            <a:noFill/>
            <a:miter lim="800000"/>
            <a:headEnd/>
            <a:tailEnd/>
          </a:ln>
          <a:effectLst/>
        </p:spPr>
        <p:txBody>
          <a:bodyPr>
            <a:spAutoFit/>
          </a:bodyPr>
          <a:lstStyle/>
          <a:p>
            <a:r>
              <a:rPr lang="en-US" sz="2800" dirty="0">
                <a:solidFill>
                  <a:srgbClr val="003399"/>
                </a:solidFill>
              </a:rPr>
              <a:t>Check your Bike for Safety!</a:t>
            </a:r>
            <a:r>
              <a:rPr lang="en-US" sz="2000" dirty="0"/>
              <a:t> </a:t>
            </a:r>
          </a:p>
          <a:p>
            <a:r>
              <a:rPr lang="en-US" sz="2000" dirty="0">
                <a:solidFill>
                  <a:srgbClr val="FF0000"/>
                </a:solidFill>
              </a:rPr>
              <a:t>Do the A B C Quick Check by checking your Air (Tire pressure), Brakes, Chain (and gears), and Quick Releases  on your wheels to be sure they are all working properly</a:t>
            </a:r>
            <a:r>
              <a:rPr lang="en-US" sz="1400" dirty="0">
                <a:solidFill>
                  <a:srgbClr val="FF0000"/>
                </a:solidFill>
              </a:rPr>
              <a:t>.</a:t>
            </a:r>
          </a:p>
        </p:txBody>
      </p:sp>
      <p:pic>
        <p:nvPicPr>
          <p:cNvPr id="145468" name="Picture 60" descr="new1_4"/>
          <p:cNvPicPr>
            <a:picLocks noGrp="1" noChangeAspect="1" noChangeArrowheads="1"/>
          </p:cNvPicPr>
          <p:nvPr>
            <p:ph sz="quarter" idx="3"/>
          </p:nvPr>
        </p:nvPicPr>
        <p:blipFill>
          <a:blip r:embed="rId6" cstate="print"/>
          <a:srcRect/>
          <a:stretch>
            <a:fillRect/>
          </a:stretch>
        </p:blipFill>
        <p:spPr>
          <a:xfrm>
            <a:off x="5410200" y="4495800"/>
            <a:ext cx="3429000" cy="2143125"/>
          </a:xfrm>
          <a:noFill/>
          <a:ln/>
        </p:spPr>
      </p:pic>
      <p:sp>
        <p:nvSpPr>
          <p:cNvPr id="145470" name="Text Box 62"/>
          <p:cNvSpPr txBox="1">
            <a:spLocks noChangeArrowheads="1"/>
          </p:cNvSpPr>
          <p:nvPr/>
        </p:nvSpPr>
        <p:spPr bwMode="auto">
          <a:xfrm>
            <a:off x="8739188" y="5613400"/>
            <a:ext cx="441325" cy="304800"/>
          </a:xfrm>
          <a:prstGeom prst="rect">
            <a:avLst/>
          </a:prstGeom>
          <a:noFill/>
          <a:ln w="9525">
            <a:noFill/>
            <a:miter lim="800000"/>
            <a:headEnd/>
            <a:tailEnd/>
          </a:ln>
          <a:effectLst/>
        </p:spPr>
        <p:txBody>
          <a:bodyPr wrap="none">
            <a:spAutoFit/>
          </a:bodyPr>
          <a:lstStyle/>
          <a:p>
            <a:r>
              <a:rPr lang="en-US" sz="1400" dirty="0"/>
              <a:t>Air</a:t>
            </a:r>
          </a:p>
        </p:txBody>
      </p:sp>
      <p:sp>
        <p:nvSpPr>
          <p:cNvPr id="145471" name="Text Box 63"/>
          <p:cNvSpPr txBox="1">
            <a:spLocks noChangeArrowheads="1"/>
          </p:cNvSpPr>
          <p:nvPr/>
        </p:nvSpPr>
        <p:spPr bwMode="auto">
          <a:xfrm>
            <a:off x="6858000" y="4394200"/>
            <a:ext cx="719138" cy="304800"/>
          </a:xfrm>
          <a:prstGeom prst="rect">
            <a:avLst/>
          </a:prstGeom>
          <a:noFill/>
          <a:ln w="9525">
            <a:noFill/>
            <a:miter lim="800000"/>
            <a:headEnd/>
            <a:tailEnd/>
          </a:ln>
          <a:effectLst/>
        </p:spPr>
        <p:txBody>
          <a:bodyPr wrap="none">
            <a:spAutoFit/>
          </a:bodyPr>
          <a:lstStyle/>
          <a:p>
            <a:r>
              <a:rPr lang="en-US" sz="1400" dirty="0"/>
              <a:t>Brakes</a:t>
            </a:r>
          </a:p>
        </p:txBody>
      </p:sp>
      <p:sp>
        <p:nvSpPr>
          <p:cNvPr id="145472" name="Text Box 64"/>
          <p:cNvSpPr txBox="1">
            <a:spLocks noChangeArrowheads="1"/>
          </p:cNvSpPr>
          <p:nvPr/>
        </p:nvSpPr>
        <p:spPr bwMode="auto">
          <a:xfrm>
            <a:off x="4953000" y="6557963"/>
            <a:ext cx="647700" cy="304800"/>
          </a:xfrm>
          <a:prstGeom prst="rect">
            <a:avLst/>
          </a:prstGeom>
          <a:noFill/>
          <a:ln w="9525">
            <a:noFill/>
            <a:miter lim="800000"/>
            <a:headEnd/>
            <a:tailEnd/>
          </a:ln>
          <a:effectLst/>
        </p:spPr>
        <p:txBody>
          <a:bodyPr wrap="none">
            <a:spAutoFit/>
          </a:bodyPr>
          <a:lstStyle/>
          <a:p>
            <a:r>
              <a:rPr lang="en-US" sz="1400" dirty="0"/>
              <a:t>Chain</a:t>
            </a:r>
          </a:p>
        </p:txBody>
      </p:sp>
      <p:sp>
        <p:nvSpPr>
          <p:cNvPr id="145473" name="Text Box 65"/>
          <p:cNvSpPr txBox="1">
            <a:spLocks noChangeArrowheads="1"/>
          </p:cNvSpPr>
          <p:nvPr/>
        </p:nvSpPr>
        <p:spPr bwMode="auto">
          <a:xfrm>
            <a:off x="6553200" y="6557963"/>
            <a:ext cx="1336675" cy="304800"/>
          </a:xfrm>
          <a:prstGeom prst="rect">
            <a:avLst/>
          </a:prstGeom>
          <a:noFill/>
          <a:ln w="9525">
            <a:noFill/>
            <a:miter lim="800000"/>
            <a:headEnd/>
            <a:tailEnd/>
          </a:ln>
          <a:effectLst/>
        </p:spPr>
        <p:txBody>
          <a:bodyPr wrap="none">
            <a:spAutoFit/>
          </a:bodyPr>
          <a:lstStyle/>
          <a:p>
            <a:r>
              <a:rPr lang="en-US" sz="1400" dirty="0"/>
              <a:t>Quick Releases</a:t>
            </a:r>
          </a:p>
        </p:txBody>
      </p:sp>
      <p:sp>
        <p:nvSpPr>
          <p:cNvPr id="145474" name="Line 66"/>
          <p:cNvSpPr>
            <a:spLocks noChangeShapeType="1"/>
          </p:cNvSpPr>
          <p:nvPr/>
        </p:nvSpPr>
        <p:spPr bwMode="auto">
          <a:xfrm flipV="1">
            <a:off x="5486400" y="6248400"/>
            <a:ext cx="838200" cy="457200"/>
          </a:xfrm>
          <a:prstGeom prst="line">
            <a:avLst/>
          </a:prstGeom>
          <a:noFill/>
          <a:ln w="28575">
            <a:solidFill>
              <a:schemeClr val="tx1"/>
            </a:solidFill>
            <a:round/>
            <a:headEnd/>
            <a:tailEnd type="triangle" w="med" len="med"/>
          </a:ln>
          <a:effectLst/>
        </p:spPr>
        <p:txBody>
          <a:bodyPr/>
          <a:lstStyle/>
          <a:p>
            <a:endParaRPr lang="en-US" dirty="0"/>
          </a:p>
        </p:txBody>
      </p:sp>
      <p:sp>
        <p:nvSpPr>
          <p:cNvPr id="145475" name="Line 67"/>
          <p:cNvSpPr>
            <a:spLocks noChangeShapeType="1"/>
          </p:cNvSpPr>
          <p:nvPr/>
        </p:nvSpPr>
        <p:spPr bwMode="auto">
          <a:xfrm flipH="1" flipV="1">
            <a:off x="6172200" y="5943600"/>
            <a:ext cx="609600" cy="685800"/>
          </a:xfrm>
          <a:prstGeom prst="line">
            <a:avLst/>
          </a:prstGeom>
          <a:noFill/>
          <a:ln w="28575">
            <a:solidFill>
              <a:schemeClr val="tx1"/>
            </a:solidFill>
            <a:round/>
            <a:headEnd/>
            <a:tailEnd type="triangle" w="med" len="med"/>
          </a:ln>
          <a:effectLst/>
        </p:spPr>
        <p:txBody>
          <a:bodyPr/>
          <a:lstStyle/>
          <a:p>
            <a:endParaRPr lang="en-US" dirty="0"/>
          </a:p>
        </p:txBody>
      </p:sp>
      <p:sp>
        <p:nvSpPr>
          <p:cNvPr id="145476" name="Line 68"/>
          <p:cNvSpPr>
            <a:spLocks noChangeShapeType="1"/>
          </p:cNvSpPr>
          <p:nvPr/>
        </p:nvSpPr>
        <p:spPr bwMode="auto">
          <a:xfrm flipV="1">
            <a:off x="7543800" y="5943600"/>
            <a:ext cx="533400" cy="685800"/>
          </a:xfrm>
          <a:prstGeom prst="line">
            <a:avLst/>
          </a:prstGeom>
          <a:noFill/>
          <a:ln w="28575">
            <a:solidFill>
              <a:schemeClr val="tx1"/>
            </a:solidFill>
            <a:round/>
            <a:headEnd/>
            <a:tailEnd type="triangle" w="med" len="med"/>
          </a:ln>
          <a:effectLst/>
        </p:spPr>
        <p:txBody>
          <a:bodyPr/>
          <a:lstStyle/>
          <a:p>
            <a:endParaRPr lang="en-US" dirty="0"/>
          </a:p>
        </p:txBody>
      </p:sp>
      <p:sp>
        <p:nvSpPr>
          <p:cNvPr id="145477" name="Line 69"/>
          <p:cNvSpPr>
            <a:spLocks noChangeShapeType="1"/>
          </p:cNvSpPr>
          <p:nvPr/>
        </p:nvSpPr>
        <p:spPr bwMode="auto">
          <a:xfrm flipH="1">
            <a:off x="6477000" y="4648200"/>
            <a:ext cx="685800" cy="609600"/>
          </a:xfrm>
          <a:prstGeom prst="line">
            <a:avLst/>
          </a:prstGeom>
          <a:noFill/>
          <a:ln w="28575">
            <a:solidFill>
              <a:schemeClr val="tx1"/>
            </a:solidFill>
            <a:round/>
            <a:headEnd/>
            <a:tailEnd type="triangle" w="med" len="med"/>
          </a:ln>
          <a:effectLst/>
        </p:spPr>
        <p:txBody>
          <a:bodyPr/>
          <a:lstStyle/>
          <a:p>
            <a:endParaRPr lang="en-US" dirty="0"/>
          </a:p>
        </p:txBody>
      </p:sp>
      <p:sp>
        <p:nvSpPr>
          <p:cNvPr id="145478" name="Line 70"/>
          <p:cNvSpPr>
            <a:spLocks noChangeShapeType="1"/>
          </p:cNvSpPr>
          <p:nvPr/>
        </p:nvSpPr>
        <p:spPr bwMode="auto">
          <a:xfrm>
            <a:off x="7162800" y="4648200"/>
            <a:ext cx="609600" cy="533400"/>
          </a:xfrm>
          <a:prstGeom prst="line">
            <a:avLst/>
          </a:prstGeom>
          <a:noFill/>
          <a:ln w="28575">
            <a:solidFill>
              <a:schemeClr val="tx1"/>
            </a:solidFill>
            <a:round/>
            <a:headEnd/>
            <a:tailEnd type="triangle" w="med" len="med"/>
          </a:ln>
          <a:effectLst/>
        </p:spPr>
        <p:txBody>
          <a:bodyPr/>
          <a:lstStyle/>
          <a:p>
            <a:endParaRPr lang="en-US" dirty="0"/>
          </a:p>
        </p:txBody>
      </p:sp>
      <p:sp>
        <p:nvSpPr>
          <p:cNvPr id="145479" name="Rectangle 71"/>
          <p:cNvSpPr>
            <a:spLocks noChangeArrowheads="1"/>
          </p:cNvSpPr>
          <p:nvPr/>
        </p:nvSpPr>
        <p:spPr bwMode="auto">
          <a:xfrm>
            <a:off x="5486400" y="4800600"/>
            <a:ext cx="914400" cy="152400"/>
          </a:xfrm>
          <a:prstGeom prst="rect">
            <a:avLst/>
          </a:prstGeom>
          <a:solidFill>
            <a:schemeClr val="bg1"/>
          </a:solidFill>
          <a:ln w="9525">
            <a:solidFill>
              <a:schemeClr val="bg1"/>
            </a:solidFill>
            <a:miter lim="800000"/>
            <a:headEnd/>
            <a:tailEnd/>
          </a:ln>
          <a:effectLst/>
        </p:spPr>
        <p:txBody>
          <a:bodyPr wrap="none" anchor="ctr"/>
          <a:lstStyle/>
          <a:p>
            <a:endParaRPr lang="en-US" dirty="0"/>
          </a:p>
        </p:txBody>
      </p:sp>
      <p:sp>
        <p:nvSpPr>
          <p:cNvPr id="145480" name="Rectangle 72"/>
          <p:cNvSpPr>
            <a:spLocks noChangeArrowheads="1"/>
          </p:cNvSpPr>
          <p:nvPr/>
        </p:nvSpPr>
        <p:spPr bwMode="auto">
          <a:xfrm>
            <a:off x="228600" y="3200400"/>
            <a:ext cx="5562600" cy="1433513"/>
          </a:xfrm>
          <a:prstGeom prst="rect">
            <a:avLst/>
          </a:prstGeom>
          <a:noFill/>
          <a:ln w="9525">
            <a:noFill/>
            <a:miter lim="800000"/>
            <a:headEnd/>
            <a:tailEnd/>
          </a:ln>
          <a:effectLst/>
        </p:spPr>
        <p:txBody>
          <a:bodyPr>
            <a:spAutoFit/>
          </a:bodyPr>
          <a:lstStyle/>
          <a:p>
            <a:r>
              <a:rPr lang="en-US" sz="2800" dirty="0">
                <a:solidFill>
                  <a:srgbClr val="003399"/>
                </a:solidFill>
              </a:rPr>
              <a:t>Be Bright and Dress Right</a:t>
            </a:r>
          </a:p>
          <a:p>
            <a:r>
              <a:rPr lang="en-US" sz="2000" dirty="0">
                <a:solidFill>
                  <a:srgbClr val="FF0000"/>
                </a:solidFill>
              </a:rPr>
              <a:t>Wear light, white or Bright clothing and make sure you have no loose shoe laces, straps, or clothing that can get caught in moving parts.</a:t>
            </a:r>
          </a:p>
        </p:txBody>
      </p:sp>
      <p:pic>
        <p:nvPicPr>
          <p:cNvPr id="23" name="~PP3947.WAV">
            <a:hlinkClick r:id="" action="ppaction://media"/>
          </p:cNvPr>
          <p:cNvPicPr>
            <a:picLocks noRot="1" noChangeAspect="1"/>
          </p:cNvPicPr>
          <p:nvPr>
            <a:wavAudioFile r:embed="rId1" name="~PP3947.WAV"/>
          </p:nvPr>
        </p:nvPicPr>
        <p:blipFill>
          <a:blip r:embed="rId7" cstate="print"/>
          <a:stretch>
            <a:fillRect/>
          </a:stretch>
        </p:blipFill>
        <p:spPr>
          <a:xfrm>
            <a:off x="8716963" y="6430963"/>
            <a:ext cx="304800" cy="304800"/>
          </a:xfrm>
          <a:prstGeom prst="rect">
            <a:avLst/>
          </a:prstGeom>
        </p:spPr>
      </p:pic>
    </p:spTree>
  </p:cSld>
  <p:clrMapOvr>
    <a:masterClrMapping/>
  </p:clrMapOvr>
  <p:transition spd="med" advClick="0" advTm="5639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45410"/>
                                        </p:tgtEl>
                                        <p:attrNameLst>
                                          <p:attrName>style.visibility</p:attrName>
                                        </p:attrNameLst>
                                      </p:cBhvr>
                                      <p:to>
                                        <p:strVal val="visible"/>
                                      </p:to>
                                    </p:set>
                                    <p:anim calcmode="lin" valueType="num">
                                      <p:cBhvr additive="base">
                                        <p:cTn id="10" dur="2000" fill="hold"/>
                                        <p:tgtEl>
                                          <p:spTgt spid="145410"/>
                                        </p:tgtEl>
                                        <p:attrNameLst>
                                          <p:attrName>ppt_x</p:attrName>
                                        </p:attrNameLst>
                                      </p:cBhvr>
                                      <p:tavLst>
                                        <p:tav tm="0">
                                          <p:val>
                                            <p:strVal val="#ppt_x"/>
                                          </p:val>
                                        </p:tav>
                                        <p:tav tm="100000">
                                          <p:val>
                                            <p:strVal val="#ppt_x"/>
                                          </p:val>
                                        </p:tav>
                                      </p:tavLst>
                                    </p:anim>
                                    <p:anim calcmode="lin" valueType="num">
                                      <p:cBhvr additive="base">
                                        <p:cTn id="11" dur="2000" fill="hold"/>
                                        <p:tgtEl>
                                          <p:spTgt spid="145410"/>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2" presetClass="entr" presetSubtype="4" fill="hold" grpId="0" nodeType="afterEffect">
                                  <p:stCondLst>
                                    <p:cond delay="3000"/>
                                  </p:stCondLst>
                                  <p:childTnLst>
                                    <p:set>
                                      <p:cBhvr>
                                        <p:cTn id="14" dur="1" fill="hold">
                                          <p:stCondLst>
                                            <p:cond delay="0"/>
                                          </p:stCondLst>
                                        </p:cTn>
                                        <p:tgtEl>
                                          <p:spTgt spid="145412"/>
                                        </p:tgtEl>
                                        <p:attrNameLst>
                                          <p:attrName>style.visibility</p:attrName>
                                        </p:attrNameLst>
                                      </p:cBhvr>
                                      <p:to>
                                        <p:strVal val="visible"/>
                                      </p:to>
                                    </p:set>
                                    <p:anim calcmode="lin" valueType="num">
                                      <p:cBhvr additive="base">
                                        <p:cTn id="15" dur="2000" fill="hold"/>
                                        <p:tgtEl>
                                          <p:spTgt spid="145412"/>
                                        </p:tgtEl>
                                        <p:attrNameLst>
                                          <p:attrName>ppt_x</p:attrName>
                                        </p:attrNameLst>
                                      </p:cBhvr>
                                      <p:tavLst>
                                        <p:tav tm="0">
                                          <p:val>
                                            <p:strVal val="#ppt_x"/>
                                          </p:val>
                                        </p:tav>
                                        <p:tav tm="100000">
                                          <p:val>
                                            <p:strVal val="#ppt_x"/>
                                          </p:val>
                                        </p:tav>
                                      </p:tavLst>
                                    </p:anim>
                                    <p:anim calcmode="lin" valueType="num">
                                      <p:cBhvr additive="base">
                                        <p:cTn id="16" dur="2000" fill="hold"/>
                                        <p:tgtEl>
                                          <p:spTgt spid="145412"/>
                                        </p:tgtEl>
                                        <p:attrNameLst>
                                          <p:attrName>ppt_y</p:attrName>
                                        </p:attrNameLst>
                                      </p:cBhvr>
                                      <p:tavLst>
                                        <p:tav tm="0">
                                          <p:val>
                                            <p:strVal val="1+#ppt_h/2"/>
                                          </p:val>
                                        </p:tav>
                                        <p:tav tm="100000">
                                          <p:val>
                                            <p:strVal val="#ppt_y"/>
                                          </p:val>
                                        </p:tav>
                                      </p:tavLst>
                                    </p:anim>
                                  </p:childTnLst>
                                </p:cTn>
                              </p:par>
                            </p:childTnLst>
                          </p:cTn>
                        </p:par>
                        <p:par>
                          <p:cTn id="17" fill="hold">
                            <p:stCondLst>
                              <p:cond delay="7000"/>
                            </p:stCondLst>
                            <p:childTnLst>
                              <p:par>
                                <p:cTn id="18" presetID="2" presetClass="entr" presetSubtype="4" fill="hold" nodeType="afterEffect">
                                  <p:stCondLst>
                                    <p:cond delay="0"/>
                                  </p:stCondLst>
                                  <p:childTnLst>
                                    <p:set>
                                      <p:cBhvr>
                                        <p:cTn id="19" dur="1" fill="hold">
                                          <p:stCondLst>
                                            <p:cond delay="0"/>
                                          </p:stCondLst>
                                        </p:cTn>
                                        <p:tgtEl>
                                          <p:spTgt spid="145427"/>
                                        </p:tgtEl>
                                        <p:attrNameLst>
                                          <p:attrName>style.visibility</p:attrName>
                                        </p:attrNameLst>
                                      </p:cBhvr>
                                      <p:to>
                                        <p:strVal val="visible"/>
                                      </p:to>
                                    </p:set>
                                    <p:anim calcmode="lin" valueType="num">
                                      <p:cBhvr additive="base">
                                        <p:cTn id="20" dur="2000" fill="hold"/>
                                        <p:tgtEl>
                                          <p:spTgt spid="145427"/>
                                        </p:tgtEl>
                                        <p:attrNameLst>
                                          <p:attrName>ppt_x</p:attrName>
                                        </p:attrNameLst>
                                      </p:cBhvr>
                                      <p:tavLst>
                                        <p:tav tm="0">
                                          <p:val>
                                            <p:strVal val="#ppt_x"/>
                                          </p:val>
                                        </p:tav>
                                        <p:tav tm="100000">
                                          <p:val>
                                            <p:strVal val="#ppt_x"/>
                                          </p:val>
                                        </p:tav>
                                      </p:tavLst>
                                    </p:anim>
                                    <p:anim calcmode="lin" valueType="num">
                                      <p:cBhvr additive="base">
                                        <p:cTn id="21" dur="2000" fill="hold"/>
                                        <p:tgtEl>
                                          <p:spTgt spid="145427"/>
                                        </p:tgtEl>
                                        <p:attrNameLst>
                                          <p:attrName>ppt_y</p:attrName>
                                        </p:attrNameLst>
                                      </p:cBhvr>
                                      <p:tavLst>
                                        <p:tav tm="0">
                                          <p:val>
                                            <p:strVal val="1+#ppt_h/2"/>
                                          </p:val>
                                        </p:tav>
                                        <p:tav tm="100000">
                                          <p:val>
                                            <p:strVal val="#ppt_y"/>
                                          </p:val>
                                        </p:tav>
                                      </p:tavLst>
                                    </p:anim>
                                  </p:childTnLst>
                                </p:cTn>
                              </p:par>
                            </p:childTnLst>
                          </p:cTn>
                        </p:par>
                        <p:par>
                          <p:cTn id="22" fill="hold">
                            <p:stCondLst>
                              <p:cond delay="9000"/>
                            </p:stCondLst>
                            <p:childTnLst>
                              <p:par>
                                <p:cTn id="23" presetID="2" presetClass="entr" presetSubtype="4" fill="hold" nodeType="afterEffect">
                                  <p:stCondLst>
                                    <p:cond delay="5000"/>
                                  </p:stCondLst>
                                  <p:childTnLst>
                                    <p:set>
                                      <p:cBhvr>
                                        <p:cTn id="24" dur="1" fill="hold">
                                          <p:stCondLst>
                                            <p:cond delay="0"/>
                                          </p:stCondLst>
                                        </p:cTn>
                                        <p:tgtEl>
                                          <p:spTgt spid="145480">
                                            <p:txEl>
                                              <p:pRg st="0" end="0"/>
                                            </p:txEl>
                                          </p:spTgt>
                                        </p:tgtEl>
                                        <p:attrNameLst>
                                          <p:attrName>style.visibility</p:attrName>
                                        </p:attrNameLst>
                                      </p:cBhvr>
                                      <p:to>
                                        <p:strVal val="visible"/>
                                      </p:to>
                                    </p:set>
                                    <p:anim calcmode="lin" valueType="num">
                                      <p:cBhvr additive="base">
                                        <p:cTn id="25" dur="2000" fill="hold"/>
                                        <p:tgtEl>
                                          <p:spTgt spid="145480">
                                            <p:txEl>
                                              <p:pRg st="0" end="0"/>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5480">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6000"/>
                            </p:stCondLst>
                            <p:childTnLst>
                              <p:par>
                                <p:cTn id="28" presetID="2" presetClass="entr" presetSubtype="4" fill="hold" nodeType="afterEffect">
                                  <p:stCondLst>
                                    <p:cond delay="0"/>
                                  </p:stCondLst>
                                  <p:childTnLst>
                                    <p:set>
                                      <p:cBhvr>
                                        <p:cTn id="29" dur="1" fill="hold">
                                          <p:stCondLst>
                                            <p:cond delay="0"/>
                                          </p:stCondLst>
                                        </p:cTn>
                                        <p:tgtEl>
                                          <p:spTgt spid="145480">
                                            <p:txEl>
                                              <p:pRg st="1" end="1"/>
                                            </p:txEl>
                                          </p:spTgt>
                                        </p:tgtEl>
                                        <p:attrNameLst>
                                          <p:attrName>style.visibility</p:attrName>
                                        </p:attrNameLst>
                                      </p:cBhvr>
                                      <p:to>
                                        <p:strVal val="visible"/>
                                      </p:to>
                                    </p:set>
                                    <p:anim calcmode="lin" valueType="num">
                                      <p:cBhvr additive="base">
                                        <p:cTn id="30" dur="2000" fill="hold"/>
                                        <p:tgtEl>
                                          <p:spTgt spid="145480">
                                            <p:txEl>
                                              <p:pRg st="1" end="1"/>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145480">
                                            <p:txEl>
                                              <p:pRg st="1" end="1"/>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8000"/>
                            </p:stCondLst>
                            <p:childTnLst>
                              <p:par>
                                <p:cTn id="33" presetID="2" presetClass="entr" presetSubtype="4" fill="hold" nodeType="afterEffect">
                                  <p:stCondLst>
                                    <p:cond delay="2000"/>
                                  </p:stCondLst>
                                  <p:childTnLst>
                                    <p:set>
                                      <p:cBhvr>
                                        <p:cTn id="34" dur="1" fill="hold">
                                          <p:stCondLst>
                                            <p:cond delay="0"/>
                                          </p:stCondLst>
                                        </p:cTn>
                                        <p:tgtEl>
                                          <p:spTgt spid="145420"/>
                                        </p:tgtEl>
                                        <p:attrNameLst>
                                          <p:attrName>style.visibility</p:attrName>
                                        </p:attrNameLst>
                                      </p:cBhvr>
                                      <p:to>
                                        <p:strVal val="visible"/>
                                      </p:to>
                                    </p:set>
                                    <p:anim calcmode="lin" valueType="num">
                                      <p:cBhvr additive="base">
                                        <p:cTn id="35" dur="2000" fill="hold"/>
                                        <p:tgtEl>
                                          <p:spTgt spid="145420"/>
                                        </p:tgtEl>
                                        <p:attrNameLst>
                                          <p:attrName>ppt_x</p:attrName>
                                        </p:attrNameLst>
                                      </p:cBhvr>
                                      <p:tavLst>
                                        <p:tav tm="0">
                                          <p:val>
                                            <p:strVal val="#ppt_x"/>
                                          </p:val>
                                        </p:tav>
                                        <p:tav tm="100000">
                                          <p:val>
                                            <p:strVal val="#ppt_x"/>
                                          </p:val>
                                        </p:tav>
                                      </p:tavLst>
                                    </p:anim>
                                    <p:anim calcmode="lin" valueType="num">
                                      <p:cBhvr additive="base">
                                        <p:cTn id="36" dur="2000" fill="hold"/>
                                        <p:tgtEl>
                                          <p:spTgt spid="145420"/>
                                        </p:tgtEl>
                                        <p:attrNameLst>
                                          <p:attrName>ppt_y</p:attrName>
                                        </p:attrNameLst>
                                      </p:cBhvr>
                                      <p:tavLst>
                                        <p:tav tm="0">
                                          <p:val>
                                            <p:strVal val="1+#ppt_h/2"/>
                                          </p:val>
                                        </p:tav>
                                        <p:tav tm="100000">
                                          <p:val>
                                            <p:strVal val="#ppt_y"/>
                                          </p:val>
                                        </p:tav>
                                      </p:tavLst>
                                    </p:anim>
                                  </p:childTnLst>
                                </p:cTn>
                              </p:par>
                            </p:childTnLst>
                          </p:cTn>
                        </p:par>
                        <p:par>
                          <p:cTn id="37" fill="hold">
                            <p:stCondLst>
                              <p:cond delay="22000"/>
                            </p:stCondLst>
                            <p:childTnLst>
                              <p:par>
                                <p:cTn id="38" presetID="2" presetClass="entr" presetSubtype="4" fill="hold" grpId="0" nodeType="afterEffect">
                                  <p:stCondLst>
                                    <p:cond delay="2000"/>
                                  </p:stCondLst>
                                  <p:childTnLst>
                                    <p:set>
                                      <p:cBhvr>
                                        <p:cTn id="39" dur="1" fill="hold">
                                          <p:stCondLst>
                                            <p:cond delay="0"/>
                                          </p:stCondLst>
                                        </p:cTn>
                                        <p:tgtEl>
                                          <p:spTgt spid="145466"/>
                                        </p:tgtEl>
                                        <p:attrNameLst>
                                          <p:attrName>style.visibility</p:attrName>
                                        </p:attrNameLst>
                                      </p:cBhvr>
                                      <p:to>
                                        <p:strVal val="visible"/>
                                      </p:to>
                                    </p:set>
                                    <p:anim calcmode="lin" valueType="num">
                                      <p:cBhvr additive="base">
                                        <p:cTn id="40" dur="2000" fill="hold"/>
                                        <p:tgtEl>
                                          <p:spTgt spid="145466"/>
                                        </p:tgtEl>
                                        <p:attrNameLst>
                                          <p:attrName>ppt_x</p:attrName>
                                        </p:attrNameLst>
                                      </p:cBhvr>
                                      <p:tavLst>
                                        <p:tav tm="0">
                                          <p:val>
                                            <p:strVal val="#ppt_x"/>
                                          </p:val>
                                        </p:tav>
                                        <p:tav tm="100000">
                                          <p:val>
                                            <p:strVal val="#ppt_x"/>
                                          </p:val>
                                        </p:tav>
                                      </p:tavLst>
                                    </p:anim>
                                    <p:anim calcmode="lin" valueType="num">
                                      <p:cBhvr additive="base">
                                        <p:cTn id="41" dur="2000" fill="hold"/>
                                        <p:tgtEl>
                                          <p:spTgt spid="145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2" fill="hold" display="0">
                  <p:stCondLst>
                    <p:cond delay="indefinite"/>
                  </p:stCondLst>
                  <p:endCondLst>
                    <p:cond evt="onPrev" delay="0">
                      <p:tgtEl>
                        <p:sldTgt/>
                      </p:tgtEl>
                    </p:cond>
                    <p:cond evt="onStopAudio" delay="0">
                      <p:tgtEl>
                        <p:sldTgt/>
                      </p:tgtEl>
                    </p:cond>
                  </p:endCondLst>
                </p:cTn>
                <p:tgtEl>
                  <p:spTgt spid="23"/>
                </p:tgtEl>
              </p:cMediaNode>
            </p:audio>
          </p:childTnLst>
        </p:cTn>
      </p:par>
    </p:tnLst>
    <p:bldLst>
      <p:bldP spid="145410" grpId="0"/>
      <p:bldP spid="145412" grpId="0"/>
      <p:bldP spid="1454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7"/>
          <p:cNvSpPr>
            <a:spLocks noGrp="1"/>
          </p:cNvSpPr>
          <p:nvPr>
            <p:ph type="sldNum" sz="quarter" idx="12"/>
          </p:nvPr>
        </p:nvSpPr>
        <p:spPr/>
        <p:txBody>
          <a:bodyPr/>
          <a:lstStyle/>
          <a:p>
            <a:fld id="{DF26B92C-E8A0-4BE5-9D4A-6EEE8736AE6D}" type="slidenum">
              <a:rPr lang="en-US"/>
              <a:pPr/>
              <a:t>5</a:t>
            </a:fld>
            <a:endParaRPr lang="en-US" dirty="0"/>
          </a:p>
        </p:txBody>
      </p:sp>
      <p:sp>
        <p:nvSpPr>
          <p:cNvPr id="199682" name="Rectangle 2"/>
          <p:cNvSpPr>
            <a:spLocks noGrp="1" noChangeArrowheads="1"/>
          </p:cNvSpPr>
          <p:nvPr>
            <p:ph type="title"/>
          </p:nvPr>
        </p:nvSpPr>
        <p:spPr>
          <a:xfrm>
            <a:off x="685800" y="-152400"/>
            <a:ext cx="7772400" cy="838200"/>
          </a:xfrm>
        </p:spPr>
        <p:txBody>
          <a:bodyPr/>
          <a:lstStyle/>
          <a:p>
            <a:r>
              <a:rPr lang="en-US" sz="3200" b="1" dirty="0">
                <a:solidFill>
                  <a:srgbClr val="CC0000"/>
                </a:solidFill>
              </a:rPr>
              <a:t>Get ready to ride and Protect Yourself</a:t>
            </a:r>
            <a:endParaRPr lang="en-US" sz="3200" b="1" dirty="0"/>
          </a:p>
        </p:txBody>
      </p:sp>
      <p:sp>
        <p:nvSpPr>
          <p:cNvPr id="199683" name="Rectangle 3"/>
          <p:cNvSpPr>
            <a:spLocks noGrp="1" noChangeArrowheads="1"/>
          </p:cNvSpPr>
          <p:nvPr>
            <p:ph type="body" sz="half" idx="1"/>
          </p:nvPr>
        </p:nvSpPr>
        <p:spPr/>
        <p:txBody>
          <a:bodyPr/>
          <a:lstStyle/>
          <a:p>
            <a:pPr>
              <a:buFontTx/>
              <a:buNone/>
            </a:pPr>
            <a:r>
              <a:rPr lang="en-US" sz="1400" dirty="0"/>
              <a:t>	</a:t>
            </a:r>
            <a:endParaRPr lang="en-US" sz="500" dirty="0"/>
          </a:p>
          <a:p>
            <a:endParaRPr lang="en-US" sz="500" dirty="0"/>
          </a:p>
          <a:p>
            <a:pPr>
              <a:buFontTx/>
              <a:buNone/>
            </a:pPr>
            <a:endParaRPr lang="en-US" sz="500" dirty="0"/>
          </a:p>
        </p:txBody>
      </p:sp>
      <p:pic>
        <p:nvPicPr>
          <p:cNvPr id="199687" name="Picture 7" descr="000D86CC-D2F2-1C34-80BD80D21AC3FE77[1]"/>
          <p:cNvPicPr>
            <a:picLocks noChangeAspect="1" noChangeArrowheads="1"/>
          </p:cNvPicPr>
          <p:nvPr/>
        </p:nvPicPr>
        <p:blipFill>
          <a:blip r:embed="rId4" cstate="print">
            <a:lum bright="20000" contrast="30000"/>
          </a:blip>
          <a:srcRect/>
          <a:stretch>
            <a:fillRect/>
          </a:stretch>
        </p:blipFill>
        <p:spPr bwMode="auto">
          <a:xfrm>
            <a:off x="6934200" y="3200400"/>
            <a:ext cx="2128838" cy="3200400"/>
          </a:xfrm>
          <a:prstGeom prst="rect">
            <a:avLst/>
          </a:prstGeom>
          <a:noFill/>
          <a:ln w="9525">
            <a:noFill/>
            <a:miter lim="800000"/>
            <a:headEnd/>
            <a:tailEnd/>
          </a:ln>
        </p:spPr>
      </p:pic>
      <p:pic>
        <p:nvPicPr>
          <p:cNvPr id="199688" name="Picture 8" descr="The no-excuse headlight (7 kB gif)"/>
          <p:cNvPicPr>
            <a:picLocks noChangeAspect="1" noChangeArrowheads="1"/>
          </p:cNvPicPr>
          <p:nvPr/>
        </p:nvPicPr>
        <p:blipFill>
          <a:blip r:embed="rId5" cstate="print"/>
          <a:srcRect/>
          <a:stretch>
            <a:fillRect/>
          </a:stretch>
        </p:blipFill>
        <p:spPr bwMode="auto">
          <a:xfrm>
            <a:off x="3581400" y="3581400"/>
            <a:ext cx="914400" cy="779463"/>
          </a:xfrm>
          <a:prstGeom prst="rect">
            <a:avLst/>
          </a:prstGeom>
          <a:noFill/>
          <a:ln w="9525">
            <a:noFill/>
            <a:miter lim="800000"/>
            <a:headEnd/>
            <a:tailEnd/>
          </a:ln>
        </p:spPr>
      </p:pic>
      <p:pic>
        <p:nvPicPr>
          <p:cNvPr id="199689" name="Picture 9" descr="Mount taillights and small headlights high and aim them level (6 kB gif)"/>
          <p:cNvPicPr>
            <a:picLocks noChangeAspect="1" noChangeArrowheads="1"/>
          </p:cNvPicPr>
          <p:nvPr/>
        </p:nvPicPr>
        <p:blipFill>
          <a:blip r:embed="rId6" cstate="print">
            <a:lum bright="8000" contrast="42000"/>
          </a:blip>
          <a:srcRect/>
          <a:stretch>
            <a:fillRect/>
          </a:stretch>
        </p:blipFill>
        <p:spPr bwMode="auto">
          <a:xfrm>
            <a:off x="609600" y="4876800"/>
            <a:ext cx="4267200" cy="1517650"/>
          </a:xfrm>
          <a:prstGeom prst="rect">
            <a:avLst/>
          </a:prstGeom>
          <a:noFill/>
          <a:ln w="9525">
            <a:solidFill>
              <a:schemeClr val="accent2"/>
            </a:solidFill>
            <a:miter lim="800000"/>
            <a:headEnd/>
            <a:tailEnd/>
          </a:ln>
        </p:spPr>
      </p:pic>
      <p:pic>
        <p:nvPicPr>
          <p:cNvPr id="199690" name="Picture 10" descr="B0006JHYDQ"/>
          <p:cNvPicPr>
            <a:picLocks noChangeAspect="1" noChangeArrowheads="1"/>
          </p:cNvPicPr>
          <p:nvPr/>
        </p:nvPicPr>
        <p:blipFill>
          <a:blip r:embed="rId7" cstate="print"/>
          <a:srcRect/>
          <a:stretch>
            <a:fillRect/>
          </a:stretch>
        </p:blipFill>
        <p:spPr bwMode="auto">
          <a:xfrm>
            <a:off x="5334000" y="4343400"/>
            <a:ext cx="1066800" cy="430213"/>
          </a:xfrm>
          <a:prstGeom prst="rect">
            <a:avLst/>
          </a:prstGeom>
          <a:noFill/>
        </p:spPr>
      </p:pic>
      <p:pic>
        <p:nvPicPr>
          <p:cNvPr id="199691" name="Picture 11" descr="Pyramid 3in Reflector Rear Only">
            <a:hlinkClick r:id="rId8"/>
          </p:cNvPr>
          <p:cNvPicPr>
            <a:picLocks noChangeAspect="1" noChangeArrowheads="1"/>
          </p:cNvPicPr>
          <p:nvPr/>
        </p:nvPicPr>
        <p:blipFill>
          <a:blip r:embed="rId9" cstate="print"/>
          <a:srcRect/>
          <a:stretch>
            <a:fillRect/>
          </a:stretch>
        </p:blipFill>
        <p:spPr bwMode="auto">
          <a:xfrm>
            <a:off x="5562600" y="4876800"/>
            <a:ext cx="609600" cy="563563"/>
          </a:xfrm>
          <a:prstGeom prst="rect">
            <a:avLst/>
          </a:prstGeom>
          <a:noFill/>
        </p:spPr>
      </p:pic>
      <p:sp>
        <p:nvSpPr>
          <p:cNvPr id="199692" name="Line 12"/>
          <p:cNvSpPr>
            <a:spLocks noChangeShapeType="1"/>
          </p:cNvSpPr>
          <p:nvPr/>
        </p:nvSpPr>
        <p:spPr bwMode="auto">
          <a:xfrm>
            <a:off x="6096000" y="4876800"/>
            <a:ext cx="762000" cy="0"/>
          </a:xfrm>
          <a:prstGeom prst="line">
            <a:avLst/>
          </a:prstGeom>
          <a:noFill/>
          <a:ln w="38100">
            <a:solidFill>
              <a:schemeClr val="tx1"/>
            </a:solidFill>
            <a:round/>
            <a:headEnd/>
            <a:tailEnd type="triangle" w="med" len="med"/>
          </a:ln>
          <a:effectLst/>
        </p:spPr>
        <p:txBody>
          <a:bodyPr/>
          <a:lstStyle/>
          <a:p>
            <a:endParaRPr lang="en-US" dirty="0"/>
          </a:p>
        </p:txBody>
      </p:sp>
      <p:sp>
        <p:nvSpPr>
          <p:cNvPr id="199693" name="Line 13"/>
          <p:cNvSpPr>
            <a:spLocks noChangeShapeType="1"/>
          </p:cNvSpPr>
          <p:nvPr/>
        </p:nvSpPr>
        <p:spPr bwMode="auto">
          <a:xfrm>
            <a:off x="838200" y="4191000"/>
            <a:ext cx="990600" cy="1371600"/>
          </a:xfrm>
          <a:prstGeom prst="line">
            <a:avLst/>
          </a:prstGeom>
          <a:noFill/>
          <a:ln w="38100">
            <a:solidFill>
              <a:schemeClr val="tx1"/>
            </a:solidFill>
            <a:round/>
            <a:headEnd/>
            <a:tailEnd type="triangle" w="med" len="med"/>
          </a:ln>
          <a:effectLst/>
        </p:spPr>
        <p:txBody>
          <a:bodyPr/>
          <a:lstStyle/>
          <a:p>
            <a:endParaRPr lang="en-US" dirty="0"/>
          </a:p>
        </p:txBody>
      </p:sp>
      <p:sp>
        <p:nvSpPr>
          <p:cNvPr id="199694" name="Line 14"/>
          <p:cNvSpPr>
            <a:spLocks noChangeShapeType="1"/>
          </p:cNvSpPr>
          <p:nvPr/>
        </p:nvSpPr>
        <p:spPr bwMode="auto">
          <a:xfrm>
            <a:off x="2362200" y="4419600"/>
            <a:ext cx="609600" cy="990600"/>
          </a:xfrm>
          <a:prstGeom prst="line">
            <a:avLst/>
          </a:prstGeom>
          <a:noFill/>
          <a:ln w="38100">
            <a:solidFill>
              <a:schemeClr val="tx1"/>
            </a:solidFill>
            <a:round/>
            <a:headEnd/>
            <a:tailEnd type="triangle" w="med" len="med"/>
          </a:ln>
          <a:effectLst/>
        </p:spPr>
        <p:txBody>
          <a:bodyPr/>
          <a:lstStyle/>
          <a:p>
            <a:endParaRPr lang="en-US" dirty="0"/>
          </a:p>
        </p:txBody>
      </p:sp>
      <p:sp>
        <p:nvSpPr>
          <p:cNvPr id="199695" name="Rectangle 15"/>
          <p:cNvSpPr>
            <a:spLocks noChangeArrowheads="1"/>
          </p:cNvSpPr>
          <p:nvPr/>
        </p:nvSpPr>
        <p:spPr bwMode="auto">
          <a:xfrm>
            <a:off x="304800" y="1143000"/>
            <a:ext cx="8305800" cy="1433513"/>
          </a:xfrm>
          <a:prstGeom prst="rect">
            <a:avLst/>
          </a:prstGeom>
          <a:noFill/>
          <a:ln w="9525">
            <a:noFill/>
            <a:miter lim="800000"/>
            <a:headEnd/>
            <a:tailEnd/>
          </a:ln>
          <a:effectLst/>
        </p:spPr>
        <p:txBody>
          <a:bodyPr>
            <a:spAutoFit/>
          </a:bodyPr>
          <a:lstStyle/>
          <a:p>
            <a:r>
              <a:rPr lang="en-US" sz="2800" dirty="0">
                <a:solidFill>
                  <a:srgbClr val="003399"/>
                </a:solidFill>
              </a:rPr>
              <a:t>Equip your bike for Night Riding</a:t>
            </a:r>
            <a:endParaRPr lang="en-US" sz="2000" dirty="0">
              <a:solidFill>
                <a:srgbClr val="FF0000"/>
              </a:solidFill>
            </a:endParaRPr>
          </a:p>
          <a:p>
            <a:r>
              <a:rPr lang="en-US" sz="2000" dirty="0">
                <a:solidFill>
                  <a:srgbClr val="FF0000"/>
                </a:solidFill>
              </a:rPr>
              <a:t>Your bike must be equipped with a white headlight and red taillight for night riding. They must be on if you are riding anytime from 1/2 hour after sunset until 1/2 hour before sunrise</a:t>
            </a:r>
            <a:r>
              <a:rPr lang="en-US" sz="1600" dirty="0">
                <a:solidFill>
                  <a:srgbClr val="FF0000"/>
                </a:solidFill>
              </a:rPr>
              <a:t> </a:t>
            </a:r>
          </a:p>
        </p:txBody>
      </p:sp>
      <p:sp>
        <p:nvSpPr>
          <p:cNvPr id="199696" name="Rectangle 16"/>
          <p:cNvSpPr>
            <a:spLocks noChangeArrowheads="1"/>
          </p:cNvSpPr>
          <p:nvPr/>
        </p:nvSpPr>
        <p:spPr bwMode="auto">
          <a:xfrm>
            <a:off x="4724400" y="3505200"/>
            <a:ext cx="2133600" cy="942975"/>
          </a:xfrm>
          <a:prstGeom prst="rect">
            <a:avLst/>
          </a:prstGeom>
          <a:noFill/>
          <a:ln w="9525">
            <a:noFill/>
            <a:miter lim="800000"/>
            <a:headEnd/>
            <a:tailEnd/>
          </a:ln>
          <a:effectLst/>
        </p:spPr>
        <p:txBody>
          <a:bodyPr>
            <a:spAutoFit/>
          </a:bodyPr>
          <a:lstStyle/>
          <a:p>
            <a:r>
              <a:rPr lang="en-US" sz="1400" dirty="0">
                <a:solidFill>
                  <a:srgbClr val="FF0000"/>
                </a:solidFill>
              </a:rPr>
              <a:t>Reflectors must be on the pedals, both wheels, and at the front and rear of the bike.</a:t>
            </a:r>
          </a:p>
        </p:txBody>
      </p:sp>
      <p:pic>
        <p:nvPicPr>
          <p:cNvPr id="199697" name="Picture 17" descr="LTS111"/>
          <p:cNvPicPr>
            <a:picLocks noGrp="1" noChangeAspect="1" noChangeArrowheads="1"/>
          </p:cNvPicPr>
          <p:nvPr>
            <p:ph sz="quarter" idx="3"/>
          </p:nvPr>
        </p:nvPicPr>
        <p:blipFill>
          <a:blip r:embed="rId10" cstate="print"/>
          <a:srcRect/>
          <a:stretch>
            <a:fillRect/>
          </a:stretch>
        </p:blipFill>
        <p:spPr>
          <a:xfrm>
            <a:off x="304800" y="3733800"/>
            <a:ext cx="990600" cy="473075"/>
          </a:xfrm>
          <a:noFill/>
          <a:ln/>
        </p:spPr>
      </p:pic>
      <p:pic>
        <p:nvPicPr>
          <p:cNvPr id="199698" name="Picture 18" descr="LTS015"/>
          <p:cNvPicPr>
            <a:picLocks noChangeAspect="1" noChangeArrowheads="1"/>
          </p:cNvPicPr>
          <p:nvPr/>
        </p:nvPicPr>
        <p:blipFill>
          <a:blip r:embed="rId11" cstate="print"/>
          <a:srcRect/>
          <a:stretch>
            <a:fillRect/>
          </a:stretch>
        </p:blipFill>
        <p:spPr bwMode="auto">
          <a:xfrm>
            <a:off x="1905000" y="3581400"/>
            <a:ext cx="762000" cy="838200"/>
          </a:xfrm>
          <a:prstGeom prst="rect">
            <a:avLst/>
          </a:prstGeom>
          <a:noFill/>
        </p:spPr>
      </p:pic>
      <p:sp>
        <p:nvSpPr>
          <p:cNvPr id="199699" name="Line 19"/>
          <p:cNvSpPr>
            <a:spLocks noChangeShapeType="1"/>
          </p:cNvSpPr>
          <p:nvPr/>
        </p:nvSpPr>
        <p:spPr bwMode="auto">
          <a:xfrm flipH="1">
            <a:off x="2971800" y="4343400"/>
            <a:ext cx="1066800" cy="990600"/>
          </a:xfrm>
          <a:prstGeom prst="line">
            <a:avLst/>
          </a:prstGeom>
          <a:noFill/>
          <a:ln w="38100">
            <a:solidFill>
              <a:schemeClr val="tx1"/>
            </a:solidFill>
            <a:round/>
            <a:headEnd/>
            <a:tailEnd type="triangle" w="med" len="med"/>
          </a:ln>
          <a:effectLst/>
        </p:spPr>
        <p:txBody>
          <a:bodyPr/>
          <a:lstStyle/>
          <a:p>
            <a:endParaRPr lang="en-US" dirty="0"/>
          </a:p>
        </p:txBody>
      </p:sp>
      <p:sp>
        <p:nvSpPr>
          <p:cNvPr id="199700" name="Text Box 20"/>
          <p:cNvSpPr txBox="1">
            <a:spLocks noChangeArrowheads="1"/>
          </p:cNvSpPr>
          <p:nvPr/>
        </p:nvSpPr>
        <p:spPr bwMode="auto">
          <a:xfrm>
            <a:off x="2819400" y="3886200"/>
            <a:ext cx="514350" cy="274638"/>
          </a:xfrm>
          <a:prstGeom prst="rect">
            <a:avLst/>
          </a:prstGeom>
          <a:noFill/>
          <a:ln w="9525">
            <a:noFill/>
            <a:miter lim="800000"/>
            <a:headEnd/>
            <a:tailEnd/>
          </a:ln>
          <a:effectLst/>
        </p:spPr>
        <p:txBody>
          <a:bodyPr wrap="none">
            <a:spAutoFit/>
          </a:bodyPr>
          <a:lstStyle/>
          <a:p>
            <a:r>
              <a:rPr lang="en-US" dirty="0"/>
              <a:t>-OR-</a:t>
            </a:r>
          </a:p>
        </p:txBody>
      </p:sp>
      <p:pic>
        <p:nvPicPr>
          <p:cNvPr id="20" name="~PP3003.WAV">
            <a:hlinkClick r:id="" action="ppaction://media"/>
          </p:cNvPr>
          <p:cNvPicPr>
            <a:picLocks noRot="1" noChangeAspect="1"/>
          </p:cNvPicPr>
          <p:nvPr>
            <a:wavAudioFile r:embed="rId1" name="~PP3003.WAV"/>
          </p:nvPr>
        </p:nvPicPr>
        <p:blipFill>
          <a:blip r:embed="rId12" cstate="print"/>
          <a:stretch>
            <a:fillRect/>
          </a:stretch>
        </p:blipFill>
        <p:spPr>
          <a:xfrm>
            <a:off x="8716963" y="6430963"/>
            <a:ext cx="304800" cy="304800"/>
          </a:xfrm>
          <a:prstGeom prst="rect">
            <a:avLst/>
          </a:prstGeom>
        </p:spPr>
      </p:pic>
    </p:spTree>
  </p:cSld>
  <p:clrMapOvr>
    <a:masterClrMapping/>
  </p:clrMapOvr>
  <p:transition spd="med" advClick="0" advTm="2592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99695"/>
                                        </p:tgtEl>
                                        <p:attrNameLst>
                                          <p:attrName>style.visibility</p:attrName>
                                        </p:attrNameLst>
                                      </p:cBhvr>
                                      <p:to>
                                        <p:strVal val="visible"/>
                                      </p:to>
                                    </p:set>
                                    <p:anim calcmode="lin" valueType="num">
                                      <p:cBhvr additive="base">
                                        <p:cTn id="10" dur="3000" fill="hold"/>
                                        <p:tgtEl>
                                          <p:spTgt spid="199695"/>
                                        </p:tgtEl>
                                        <p:attrNameLst>
                                          <p:attrName>ppt_x</p:attrName>
                                        </p:attrNameLst>
                                      </p:cBhvr>
                                      <p:tavLst>
                                        <p:tav tm="0">
                                          <p:val>
                                            <p:strVal val="#ppt_x"/>
                                          </p:val>
                                        </p:tav>
                                        <p:tav tm="100000">
                                          <p:val>
                                            <p:strVal val="#ppt_x"/>
                                          </p:val>
                                        </p:tav>
                                      </p:tavLst>
                                    </p:anim>
                                    <p:anim calcmode="lin" valueType="num">
                                      <p:cBhvr additive="base">
                                        <p:cTn id="11" dur="3000" fill="hold"/>
                                        <p:tgtEl>
                                          <p:spTgt spid="199695"/>
                                        </p:tgtEl>
                                        <p:attrNameLst>
                                          <p:attrName>ppt_y</p:attrName>
                                        </p:attrNameLst>
                                      </p:cBhvr>
                                      <p:tavLst>
                                        <p:tav tm="0">
                                          <p:val>
                                            <p:strVal val="1+#ppt_h/2"/>
                                          </p:val>
                                        </p:tav>
                                        <p:tav tm="100000">
                                          <p:val>
                                            <p:strVal val="#ppt_y"/>
                                          </p:val>
                                        </p:tav>
                                      </p:tavLst>
                                    </p:anim>
                                  </p:childTnLst>
                                </p:cTn>
                              </p:par>
                            </p:childTnLst>
                          </p:cTn>
                        </p:par>
                        <p:par>
                          <p:cTn id="12" fill="hold">
                            <p:stCondLst>
                              <p:cond delay="3000"/>
                            </p:stCondLst>
                            <p:childTnLst>
                              <p:par>
                                <p:cTn id="13" presetID="2" presetClass="entr" presetSubtype="4" fill="hold" nodeType="afterEffect">
                                  <p:stCondLst>
                                    <p:cond delay="3500"/>
                                  </p:stCondLst>
                                  <p:childTnLst>
                                    <p:set>
                                      <p:cBhvr>
                                        <p:cTn id="14" dur="1" fill="hold">
                                          <p:stCondLst>
                                            <p:cond delay="0"/>
                                          </p:stCondLst>
                                        </p:cTn>
                                        <p:tgtEl>
                                          <p:spTgt spid="199698"/>
                                        </p:tgtEl>
                                        <p:attrNameLst>
                                          <p:attrName>style.visibility</p:attrName>
                                        </p:attrNameLst>
                                      </p:cBhvr>
                                      <p:to>
                                        <p:strVal val="visible"/>
                                      </p:to>
                                    </p:set>
                                    <p:anim calcmode="lin" valueType="num">
                                      <p:cBhvr additive="base">
                                        <p:cTn id="15" dur="3000" fill="hold"/>
                                        <p:tgtEl>
                                          <p:spTgt spid="199698"/>
                                        </p:tgtEl>
                                        <p:attrNameLst>
                                          <p:attrName>ppt_x</p:attrName>
                                        </p:attrNameLst>
                                      </p:cBhvr>
                                      <p:tavLst>
                                        <p:tav tm="0">
                                          <p:val>
                                            <p:strVal val="#ppt_x"/>
                                          </p:val>
                                        </p:tav>
                                        <p:tav tm="100000">
                                          <p:val>
                                            <p:strVal val="#ppt_x"/>
                                          </p:val>
                                        </p:tav>
                                      </p:tavLst>
                                    </p:anim>
                                    <p:anim calcmode="lin" valueType="num">
                                      <p:cBhvr additive="base">
                                        <p:cTn id="16" dur="3000" fill="hold"/>
                                        <p:tgtEl>
                                          <p:spTgt spid="19969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500"/>
                                  </p:stCondLst>
                                  <p:childTnLst>
                                    <p:set>
                                      <p:cBhvr>
                                        <p:cTn id="18" dur="1" fill="hold">
                                          <p:stCondLst>
                                            <p:cond delay="0"/>
                                          </p:stCondLst>
                                        </p:cTn>
                                        <p:tgtEl>
                                          <p:spTgt spid="199688"/>
                                        </p:tgtEl>
                                        <p:attrNameLst>
                                          <p:attrName>style.visibility</p:attrName>
                                        </p:attrNameLst>
                                      </p:cBhvr>
                                      <p:to>
                                        <p:strVal val="visible"/>
                                      </p:to>
                                    </p:set>
                                    <p:anim calcmode="lin" valueType="num">
                                      <p:cBhvr additive="base">
                                        <p:cTn id="19" dur="3000" fill="hold"/>
                                        <p:tgtEl>
                                          <p:spTgt spid="199688"/>
                                        </p:tgtEl>
                                        <p:attrNameLst>
                                          <p:attrName>ppt_x</p:attrName>
                                        </p:attrNameLst>
                                      </p:cBhvr>
                                      <p:tavLst>
                                        <p:tav tm="0">
                                          <p:val>
                                            <p:strVal val="#ppt_x"/>
                                          </p:val>
                                        </p:tav>
                                        <p:tav tm="100000">
                                          <p:val>
                                            <p:strVal val="#ppt_x"/>
                                          </p:val>
                                        </p:tav>
                                      </p:tavLst>
                                    </p:anim>
                                    <p:anim calcmode="lin" valueType="num">
                                      <p:cBhvr additive="base">
                                        <p:cTn id="20" dur="3000" fill="hold"/>
                                        <p:tgtEl>
                                          <p:spTgt spid="199688"/>
                                        </p:tgtEl>
                                        <p:attrNameLst>
                                          <p:attrName>ppt_y</p:attrName>
                                        </p:attrNameLst>
                                      </p:cBhvr>
                                      <p:tavLst>
                                        <p:tav tm="0">
                                          <p:val>
                                            <p:strVal val="1+#ppt_h/2"/>
                                          </p:val>
                                        </p:tav>
                                        <p:tav tm="100000">
                                          <p:val>
                                            <p:strVal val="#ppt_y"/>
                                          </p:val>
                                        </p:tav>
                                      </p:tavLst>
                                    </p:anim>
                                  </p:childTnLst>
                                </p:cTn>
                              </p:par>
                            </p:childTnLst>
                          </p:cTn>
                        </p:par>
                        <p:par>
                          <p:cTn id="21" fill="hold">
                            <p:stCondLst>
                              <p:cond delay="9500"/>
                            </p:stCondLst>
                            <p:childTnLst>
                              <p:par>
                                <p:cTn id="22" presetID="2" presetClass="entr" presetSubtype="4" fill="hold" nodeType="afterEffect">
                                  <p:stCondLst>
                                    <p:cond delay="0"/>
                                  </p:stCondLst>
                                  <p:childTnLst>
                                    <p:set>
                                      <p:cBhvr>
                                        <p:cTn id="23" dur="1" fill="hold">
                                          <p:stCondLst>
                                            <p:cond delay="0"/>
                                          </p:stCondLst>
                                        </p:cTn>
                                        <p:tgtEl>
                                          <p:spTgt spid="199697"/>
                                        </p:tgtEl>
                                        <p:attrNameLst>
                                          <p:attrName>style.visibility</p:attrName>
                                        </p:attrNameLst>
                                      </p:cBhvr>
                                      <p:to>
                                        <p:strVal val="visible"/>
                                      </p:to>
                                    </p:set>
                                    <p:anim calcmode="lin" valueType="num">
                                      <p:cBhvr additive="base">
                                        <p:cTn id="24" dur="3000" fill="hold"/>
                                        <p:tgtEl>
                                          <p:spTgt spid="199697"/>
                                        </p:tgtEl>
                                        <p:attrNameLst>
                                          <p:attrName>ppt_x</p:attrName>
                                        </p:attrNameLst>
                                      </p:cBhvr>
                                      <p:tavLst>
                                        <p:tav tm="0">
                                          <p:val>
                                            <p:strVal val="#ppt_x"/>
                                          </p:val>
                                        </p:tav>
                                        <p:tav tm="100000">
                                          <p:val>
                                            <p:strVal val="#ppt_x"/>
                                          </p:val>
                                        </p:tav>
                                      </p:tavLst>
                                    </p:anim>
                                    <p:anim calcmode="lin" valueType="num">
                                      <p:cBhvr additive="base">
                                        <p:cTn id="25" dur="3000" fill="hold"/>
                                        <p:tgtEl>
                                          <p:spTgt spid="199697"/>
                                        </p:tgtEl>
                                        <p:attrNameLst>
                                          <p:attrName>ppt_y</p:attrName>
                                        </p:attrNameLst>
                                      </p:cBhvr>
                                      <p:tavLst>
                                        <p:tav tm="0">
                                          <p:val>
                                            <p:strVal val="1+#ppt_h/2"/>
                                          </p:val>
                                        </p:tav>
                                        <p:tav tm="100000">
                                          <p:val>
                                            <p:strVal val="#ppt_y"/>
                                          </p:val>
                                        </p:tav>
                                      </p:tavLst>
                                    </p:anim>
                                  </p:childTnLst>
                                </p:cTn>
                              </p:par>
                            </p:childTnLst>
                          </p:cTn>
                        </p:par>
                        <p:par>
                          <p:cTn id="26" fill="hold">
                            <p:stCondLst>
                              <p:cond delay="12500"/>
                            </p:stCondLst>
                            <p:childTnLst>
                              <p:par>
                                <p:cTn id="27" presetID="2" presetClass="entr" presetSubtype="4" fill="hold" grpId="0" nodeType="afterEffect">
                                  <p:stCondLst>
                                    <p:cond delay="0"/>
                                  </p:stCondLst>
                                  <p:childTnLst>
                                    <p:set>
                                      <p:cBhvr>
                                        <p:cTn id="28" dur="1" fill="hold">
                                          <p:stCondLst>
                                            <p:cond delay="0"/>
                                          </p:stCondLst>
                                        </p:cTn>
                                        <p:tgtEl>
                                          <p:spTgt spid="199696"/>
                                        </p:tgtEl>
                                        <p:attrNameLst>
                                          <p:attrName>style.visibility</p:attrName>
                                        </p:attrNameLst>
                                      </p:cBhvr>
                                      <p:to>
                                        <p:strVal val="visible"/>
                                      </p:to>
                                    </p:set>
                                    <p:anim calcmode="lin" valueType="num">
                                      <p:cBhvr additive="base">
                                        <p:cTn id="29" dur="5000" fill="hold"/>
                                        <p:tgtEl>
                                          <p:spTgt spid="199696"/>
                                        </p:tgtEl>
                                        <p:attrNameLst>
                                          <p:attrName>ppt_x</p:attrName>
                                        </p:attrNameLst>
                                      </p:cBhvr>
                                      <p:tavLst>
                                        <p:tav tm="0">
                                          <p:val>
                                            <p:strVal val="#ppt_x"/>
                                          </p:val>
                                        </p:tav>
                                        <p:tav tm="100000">
                                          <p:val>
                                            <p:strVal val="#ppt_x"/>
                                          </p:val>
                                        </p:tav>
                                      </p:tavLst>
                                    </p:anim>
                                    <p:anim calcmode="lin" valueType="num">
                                      <p:cBhvr additive="base">
                                        <p:cTn id="30" dur="5000" fill="hold"/>
                                        <p:tgtEl>
                                          <p:spTgt spid="19969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9690"/>
                                        </p:tgtEl>
                                        <p:attrNameLst>
                                          <p:attrName>style.visibility</p:attrName>
                                        </p:attrNameLst>
                                      </p:cBhvr>
                                      <p:to>
                                        <p:strVal val="visible"/>
                                      </p:to>
                                    </p:set>
                                    <p:anim calcmode="lin" valueType="num">
                                      <p:cBhvr additive="base">
                                        <p:cTn id="33" dur="5000" fill="hold"/>
                                        <p:tgtEl>
                                          <p:spTgt spid="199690"/>
                                        </p:tgtEl>
                                        <p:attrNameLst>
                                          <p:attrName>ppt_x</p:attrName>
                                        </p:attrNameLst>
                                      </p:cBhvr>
                                      <p:tavLst>
                                        <p:tav tm="0">
                                          <p:val>
                                            <p:strVal val="#ppt_x"/>
                                          </p:val>
                                        </p:tav>
                                        <p:tav tm="100000">
                                          <p:val>
                                            <p:strVal val="#ppt_x"/>
                                          </p:val>
                                        </p:tav>
                                      </p:tavLst>
                                    </p:anim>
                                    <p:anim calcmode="lin" valueType="num">
                                      <p:cBhvr additive="base">
                                        <p:cTn id="34" dur="5000" fill="hold"/>
                                        <p:tgtEl>
                                          <p:spTgt spid="19969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9691"/>
                                        </p:tgtEl>
                                        <p:attrNameLst>
                                          <p:attrName>style.visibility</p:attrName>
                                        </p:attrNameLst>
                                      </p:cBhvr>
                                      <p:to>
                                        <p:strVal val="visible"/>
                                      </p:to>
                                    </p:set>
                                    <p:anim calcmode="lin" valueType="num">
                                      <p:cBhvr additive="base">
                                        <p:cTn id="37" dur="5000" fill="hold"/>
                                        <p:tgtEl>
                                          <p:spTgt spid="199691"/>
                                        </p:tgtEl>
                                        <p:attrNameLst>
                                          <p:attrName>ppt_x</p:attrName>
                                        </p:attrNameLst>
                                      </p:cBhvr>
                                      <p:tavLst>
                                        <p:tav tm="0">
                                          <p:val>
                                            <p:strVal val="#ppt_x"/>
                                          </p:val>
                                        </p:tav>
                                        <p:tav tm="100000">
                                          <p:val>
                                            <p:strVal val="#ppt_x"/>
                                          </p:val>
                                        </p:tav>
                                      </p:tavLst>
                                    </p:anim>
                                    <p:anim calcmode="lin" valueType="num">
                                      <p:cBhvr additive="base">
                                        <p:cTn id="38" dur="5000" fill="hold"/>
                                        <p:tgtEl>
                                          <p:spTgt spid="199691"/>
                                        </p:tgtEl>
                                        <p:attrNameLst>
                                          <p:attrName>ppt_y</p:attrName>
                                        </p:attrNameLst>
                                      </p:cBhvr>
                                      <p:tavLst>
                                        <p:tav tm="0">
                                          <p:val>
                                            <p:strVal val="1+#ppt_h/2"/>
                                          </p:val>
                                        </p:tav>
                                        <p:tav tm="100000">
                                          <p:val>
                                            <p:strVal val="#ppt_y"/>
                                          </p:val>
                                        </p:tav>
                                      </p:tavLst>
                                    </p:anim>
                                  </p:childTnLst>
                                </p:cTn>
                              </p:par>
                            </p:childTnLst>
                          </p:cTn>
                        </p:par>
                        <p:par>
                          <p:cTn id="39" fill="hold">
                            <p:stCondLst>
                              <p:cond delay="17500"/>
                            </p:stCondLst>
                            <p:childTnLst>
                              <p:par>
                                <p:cTn id="40" presetID="2" presetClass="entr" presetSubtype="4" fill="hold" nodeType="afterEffect">
                                  <p:stCondLst>
                                    <p:cond delay="0"/>
                                  </p:stCondLst>
                                  <p:childTnLst>
                                    <p:set>
                                      <p:cBhvr>
                                        <p:cTn id="41" dur="1" fill="hold">
                                          <p:stCondLst>
                                            <p:cond delay="0"/>
                                          </p:stCondLst>
                                        </p:cTn>
                                        <p:tgtEl>
                                          <p:spTgt spid="199687"/>
                                        </p:tgtEl>
                                        <p:attrNameLst>
                                          <p:attrName>style.visibility</p:attrName>
                                        </p:attrNameLst>
                                      </p:cBhvr>
                                      <p:to>
                                        <p:strVal val="visible"/>
                                      </p:to>
                                    </p:set>
                                    <p:anim calcmode="lin" valueType="num">
                                      <p:cBhvr additive="base">
                                        <p:cTn id="42" dur="3000" fill="hold"/>
                                        <p:tgtEl>
                                          <p:spTgt spid="199687"/>
                                        </p:tgtEl>
                                        <p:attrNameLst>
                                          <p:attrName>ppt_x</p:attrName>
                                        </p:attrNameLst>
                                      </p:cBhvr>
                                      <p:tavLst>
                                        <p:tav tm="0">
                                          <p:val>
                                            <p:strVal val="#ppt_x"/>
                                          </p:val>
                                        </p:tav>
                                        <p:tav tm="100000">
                                          <p:val>
                                            <p:strVal val="#ppt_x"/>
                                          </p:val>
                                        </p:tav>
                                      </p:tavLst>
                                    </p:anim>
                                    <p:anim calcmode="lin" valueType="num">
                                      <p:cBhvr additive="base">
                                        <p:cTn id="43" dur="3000" fill="hold"/>
                                        <p:tgtEl>
                                          <p:spTgt spid="1996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4"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199695" grpId="0"/>
      <p:bldP spid="1996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6E341BBF-4F5D-44E4-872D-F7B127A13FDF}" type="slidenum">
              <a:rPr lang="en-US"/>
              <a:pPr/>
              <a:t>6</a:t>
            </a:fld>
            <a:endParaRPr lang="en-US" dirty="0"/>
          </a:p>
        </p:txBody>
      </p:sp>
      <p:sp>
        <p:nvSpPr>
          <p:cNvPr id="201730" name="Rectangle 2"/>
          <p:cNvSpPr>
            <a:spLocks noGrp="1" noChangeArrowheads="1"/>
          </p:cNvSpPr>
          <p:nvPr>
            <p:ph type="title"/>
          </p:nvPr>
        </p:nvSpPr>
        <p:spPr>
          <a:xfrm>
            <a:off x="609600" y="-152400"/>
            <a:ext cx="7772400" cy="1143000"/>
          </a:xfrm>
        </p:spPr>
        <p:txBody>
          <a:bodyPr/>
          <a:lstStyle/>
          <a:p>
            <a:r>
              <a:rPr lang="en-US" sz="3600" b="1" dirty="0">
                <a:solidFill>
                  <a:srgbClr val="CC0000"/>
                </a:solidFill>
                <a:effectLst>
                  <a:outerShdw blurRad="38100" dist="38100" dir="2700000" algn="tl">
                    <a:srgbClr val="C0C0C0"/>
                  </a:outerShdw>
                </a:effectLst>
              </a:rPr>
              <a:t>Night Riding</a:t>
            </a:r>
          </a:p>
        </p:txBody>
      </p:sp>
      <p:pic>
        <p:nvPicPr>
          <p:cNvPr id="201732" name="Picture 4" descr="Image1"/>
          <p:cNvPicPr>
            <a:picLocks noGrp="1" noChangeAspect="1" noChangeArrowheads="1"/>
          </p:cNvPicPr>
          <p:nvPr>
            <p:ph sz="quarter" idx="3"/>
          </p:nvPr>
        </p:nvPicPr>
        <p:blipFill>
          <a:blip r:embed="rId4" cstate="print"/>
          <a:srcRect/>
          <a:stretch>
            <a:fillRect/>
          </a:stretch>
        </p:blipFill>
        <p:spPr>
          <a:xfrm>
            <a:off x="228600" y="2057400"/>
            <a:ext cx="4876800" cy="3419475"/>
          </a:xfrm>
          <a:noFill/>
          <a:ln/>
        </p:spPr>
      </p:pic>
      <p:sp>
        <p:nvSpPr>
          <p:cNvPr id="201733" name="Rectangle 5"/>
          <p:cNvSpPr>
            <a:spLocks noChangeArrowheads="1"/>
          </p:cNvSpPr>
          <p:nvPr/>
        </p:nvSpPr>
        <p:spPr bwMode="auto">
          <a:xfrm>
            <a:off x="4724400" y="1981200"/>
            <a:ext cx="3810000" cy="4114800"/>
          </a:xfrm>
          <a:prstGeom prst="rect">
            <a:avLst/>
          </a:prstGeom>
          <a:noFill/>
          <a:ln w="9525">
            <a:noFill/>
            <a:miter lim="800000"/>
            <a:headEnd/>
            <a:tailEnd/>
          </a:ln>
          <a:effectLst/>
        </p:spPr>
        <p:txBody>
          <a:bodyPr/>
          <a:lstStyle/>
          <a:p>
            <a:pPr marL="342900" indent="-342900">
              <a:spcBef>
                <a:spcPct val="20000"/>
              </a:spcBef>
              <a:buFontTx/>
              <a:buChar char="•"/>
            </a:pPr>
            <a:endParaRPr lang="en-US" sz="3200" b="0" dirty="0"/>
          </a:p>
          <a:p>
            <a:pPr marL="342900" indent="-342900">
              <a:spcBef>
                <a:spcPct val="20000"/>
              </a:spcBef>
              <a:buFontTx/>
              <a:buChar char="•"/>
            </a:pPr>
            <a:endParaRPr lang="en-US" sz="3200" b="0" dirty="0"/>
          </a:p>
          <a:p>
            <a:pPr marL="342900" indent="-342900">
              <a:spcBef>
                <a:spcPct val="20000"/>
              </a:spcBef>
              <a:buFontTx/>
              <a:buChar char="•"/>
            </a:pPr>
            <a:endParaRPr lang="en-US" sz="3200" b="0" dirty="0"/>
          </a:p>
        </p:txBody>
      </p:sp>
      <p:sp>
        <p:nvSpPr>
          <p:cNvPr id="201735" name="Rectangle 7"/>
          <p:cNvSpPr>
            <a:spLocks noChangeArrowheads="1"/>
          </p:cNvSpPr>
          <p:nvPr/>
        </p:nvSpPr>
        <p:spPr bwMode="auto">
          <a:xfrm>
            <a:off x="304800" y="936625"/>
            <a:ext cx="8458200" cy="519113"/>
          </a:xfrm>
          <a:prstGeom prst="rect">
            <a:avLst/>
          </a:prstGeom>
          <a:noFill/>
          <a:ln w="9525">
            <a:noFill/>
            <a:miter lim="800000"/>
            <a:headEnd/>
            <a:tailEnd/>
          </a:ln>
          <a:effectLst/>
        </p:spPr>
        <p:txBody>
          <a:bodyPr anchor="ctr">
            <a:spAutoFit/>
          </a:bodyPr>
          <a:lstStyle/>
          <a:p>
            <a:pPr algn="ctr"/>
            <a:r>
              <a:rPr lang="en-US" sz="2800" dirty="0">
                <a:solidFill>
                  <a:srgbClr val="003399"/>
                </a:solidFill>
              </a:rPr>
              <a:t>You always need to be </a:t>
            </a:r>
            <a:r>
              <a:rPr lang="en-US" sz="2800" u="sng" dirty="0">
                <a:solidFill>
                  <a:srgbClr val="003399"/>
                </a:solidFill>
              </a:rPr>
              <a:t>visible</a:t>
            </a:r>
            <a:r>
              <a:rPr lang="en-US" sz="2800" dirty="0">
                <a:solidFill>
                  <a:srgbClr val="003399"/>
                </a:solidFill>
              </a:rPr>
              <a:t> and </a:t>
            </a:r>
            <a:r>
              <a:rPr lang="en-US" sz="2800" u="sng" dirty="0">
                <a:solidFill>
                  <a:srgbClr val="003399"/>
                </a:solidFill>
              </a:rPr>
              <a:t>predictable</a:t>
            </a:r>
            <a:endParaRPr lang="en-US" sz="2800" u="sng" dirty="0"/>
          </a:p>
        </p:txBody>
      </p:sp>
      <p:sp>
        <p:nvSpPr>
          <p:cNvPr id="201738" name="Text Box 10"/>
          <p:cNvSpPr txBox="1">
            <a:spLocks noChangeArrowheads="1"/>
          </p:cNvSpPr>
          <p:nvPr/>
        </p:nvSpPr>
        <p:spPr bwMode="auto">
          <a:xfrm>
            <a:off x="5638800" y="2057400"/>
            <a:ext cx="3124200" cy="4108450"/>
          </a:xfrm>
          <a:prstGeom prst="rect">
            <a:avLst/>
          </a:prstGeom>
          <a:noFill/>
          <a:ln w="9525">
            <a:noFill/>
            <a:miter lim="800000"/>
            <a:headEnd/>
            <a:tailEnd/>
          </a:ln>
          <a:effectLst/>
        </p:spPr>
        <p:txBody>
          <a:bodyPr>
            <a:spAutoFit/>
          </a:bodyPr>
          <a:lstStyle/>
          <a:p>
            <a:r>
              <a:rPr lang="en-US" sz="2400" dirty="0"/>
              <a:t>1- Automobiles can’t see you because their headlights do not illuminate your reflectors. </a:t>
            </a:r>
          </a:p>
          <a:p>
            <a:endParaRPr lang="en-US" sz="2400" dirty="0"/>
          </a:p>
          <a:p>
            <a:r>
              <a:rPr lang="en-US" sz="2400" dirty="0"/>
              <a:t>A headlight on the bicycle is much more visible to automobile drivers in these locations</a:t>
            </a:r>
          </a:p>
        </p:txBody>
      </p:sp>
      <p:pic>
        <p:nvPicPr>
          <p:cNvPr id="9" name="~PP3845.WAV">
            <a:hlinkClick r:id="" action="ppaction://media"/>
          </p:cNvPr>
          <p:cNvPicPr>
            <a:picLocks noRot="1" noChangeAspect="1"/>
          </p:cNvPicPr>
          <p:nvPr>
            <a:wavAudioFile r:embed="rId1" name="~PP3845.WAV"/>
          </p:nvPr>
        </p:nvPicPr>
        <p:blipFill>
          <a:blip r:embed="rId5" cstate="print"/>
          <a:stretch>
            <a:fillRect/>
          </a:stretch>
        </p:blipFill>
        <p:spPr>
          <a:xfrm>
            <a:off x="8716963" y="6430963"/>
            <a:ext cx="304800" cy="304800"/>
          </a:xfrm>
          <a:prstGeom prst="rect">
            <a:avLst/>
          </a:prstGeom>
        </p:spPr>
      </p:pic>
    </p:spTree>
  </p:cSld>
  <p:clrMapOvr>
    <a:masterClrMapping/>
  </p:clrMapOvr>
  <p:transition spd="med" advClick="0" advTm="5418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01730"/>
                                        </p:tgtEl>
                                        <p:attrNameLst>
                                          <p:attrName>style.visibility</p:attrName>
                                        </p:attrNameLst>
                                      </p:cBhvr>
                                      <p:to>
                                        <p:strVal val="visible"/>
                                      </p:to>
                                    </p:set>
                                    <p:anim calcmode="lin" valueType="num">
                                      <p:cBhvr additive="base">
                                        <p:cTn id="10" dur="3000" fill="hold"/>
                                        <p:tgtEl>
                                          <p:spTgt spid="201730"/>
                                        </p:tgtEl>
                                        <p:attrNameLst>
                                          <p:attrName>ppt_x</p:attrName>
                                        </p:attrNameLst>
                                      </p:cBhvr>
                                      <p:tavLst>
                                        <p:tav tm="0">
                                          <p:val>
                                            <p:strVal val="0-#ppt_w/2"/>
                                          </p:val>
                                        </p:tav>
                                        <p:tav tm="100000">
                                          <p:val>
                                            <p:strVal val="#ppt_x"/>
                                          </p:val>
                                        </p:tav>
                                      </p:tavLst>
                                    </p:anim>
                                    <p:anim calcmode="lin" valueType="num">
                                      <p:cBhvr additive="base">
                                        <p:cTn id="11" dur="3000" fill="hold"/>
                                        <p:tgtEl>
                                          <p:spTgt spid="201730"/>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01735">
                                            <p:txEl>
                                              <p:pRg st="0" end="0"/>
                                            </p:txEl>
                                          </p:spTgt>
                                        </p:tgtEl>
                                        <p:attrNameLst>
                                          <p:attrName>style.visibility</p:attrName>
                                        </p:attrNameLst>
                                      </p:cBhvr>
                                      <p:to>
                                        <p:strVal val="visible"/>
                                      </p:to>
                                    </p:set>
                                    <p:anim calcmode="lin" valueType="num">
                                      <p:cBhvr additive="base">
                                        <p:cTn id="14" dur="3000" fill="hold"/>
                                        <p:tgtEl>
                                          <p:spTgt spid="201735">
                                            <p:txEl>
                                              <p:pRg st="0" end="0"/>
                                            </p:txEl>
                                          </p:spTgt>
                                        </p:tgtEl>
                                        <p:attrNameLst>
                                          <p:attrName>ppt_x</p:attrName>
                                        </p:attrNameLst>
                                      </p:cBhvr>
                                      <p:tavLst>
                                        <p:tav tm="0">
                                          <p:val>
                                            <p:strVal val="0-#ppt_w/2"/>
                                          </p:val>
                                        </p:tav>
                                        <p:tav tm="100000">
                                          <p:val>
                                            <p:strVal val="#ppt_x"/>
                                          </p:val>
                                        </p:tav>
                                      </p:tavLst>
                                    </p:anim>
                                    <p:anim calcmode="lin" valueType="num">
                                      <p:cBhvr additive="base">
                                        <p:cTn id="15" dur="3000" fill="hold"/>
                                        <p:tgtEl>
                                          <p:spTgt spid="201735">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3000"/>
                            </p:stCondLst>
                            <p:childTnLst>
                              <p:par>
                                <p:cTn id="17" presetID="2" presetClass="entr" presetSubtype="4" fill="hold" grpId="0" nodeType="afterEffect">
                                  <p:stCondLst>
                                    <p:cond delay="22000"/>
                                  </p:stCondLst>
                                  <p:childTnLst>
                                    <p:set>
                                      <p:cBhvr>
                                        <p:cTn id="18" dur="1" fill="hold">
                                          <p:stCondLst>
                                            <p:cond delay="0"/>
                                          </p:stCondLst>
                                        </p:cTn>
                                        <p:tgtEl>
                                          <p:spTgt spid="201738"/>
                                        </p:tgtEl>
                                        <p:attrNameLst>
                                          <p:attrName>style.visibility</p:attrName>
                                        </p:attrNameLst>
                                      </p:cBhvr>
                                      <p:to>
                                        <p:strVal val="visible"/>
                                      </p:to>
                                    </p:set>
                                    <p:anim calcmode="lin" valueType="num">
                                      <p:cBhvr additive="base">
                                        <p:cTn id="19" dur="3000" fill="hold"/>
                                        <p:tgtEl>
                                          <p:spTgt spid="201738"/>
                                        </p:tgtEl>
                                        <p:attrNameLst>
                                          <p:attrName>ppt_x</p:attrName>
                                        </p:attrNameLst>
                                      </p:cBhvr>
                                      <p:tavLst>
                                        <p:tav tm="0">
                                          <p:val>
                                            <p:strVal val="#ppt_x"/>
                                          </p:val>
                                        </p:tav>
                                        <p:tav tm="100000">
                                          <p:val>
                                            <p:strVal val="#ppt_x"/>
                                          </p:val>
                                        </p:tav>
                                      </p:tavLst>
                                    </p:anim>
                                    <p:anim calcmode="lin" valueType="num">
                                      <p:cBhvr additive="base">
                                        <p:cTn id="20" dur="3000" fill="hold"/>
                                        <p:tgtEl>
                                          <p:spTgt spid="201738"/>
                                        </p:tgtEl>
                                        <p:attrNameLst>
                                          <p:attrName>ppt_y</p:attrName>
                                        </p:attrNameLst>
                                      </p:cBhvr>
                                      <p:tavLst>
                                        <p:tav tm="0">
                                          <p:val>
                                            <p:strVal val="1+#ppt_h/2"/>
                                          </p:val>
                                        </p:tav>
                                        <p:tav tm="100000">
                                          <p:val>
                                            <p:strVal val="#ppt_y"/>
                                          </p:val>
                                        </p:tav>
                                      </p:tavLst>
                                    </p:anim>
                                  </p:childTnLst>
                                </p:cTn>
                              </p:par>
                            </p:childTnLst>
                          </p:cTn>
                        </p:par>
                        <p:par>
                          <p:cTn id="21" fill="hold">
                            <p:stCondLst>
                              <p:cond delay="28000"/>
                            </p:stCondLst>
                            <p:childTnLst>
                              <p:par>
                                <p:cTn id="22" presetID="2" presetClass="entr" presetSubtype="4" fill="hold" nodeType="afterEffect">
                                  <p:stCondLst>
                                    <p:cond delay="5000"/>
                                  </p:stCondLst>
                                  <p:childTnLst>
                                    <p:set>
                                      <p:cBhvr>
                                        <p:cTn id="23" dur="1" fill="hold">
                                          <p:stCondLst>
                                            <p:cond delay="0"/>
                                          </p:stCondLst>
                                        </p:cTn>
                                        <p:tgtEl>
                                          <p:spTgt spid="201732"/>
                                        </p:tgtEl>
                                        <p:attrNameLst>
                                          <p:attrName>style.visibility</p:attrName>
                                        </p:attrNameLst>
                                      </p:cBhvr>
                                      <p:to>
                                        <p:strVal val="visible"/>
                                      </p:to>
                                    </p:set>
                                    <p:anim calcmode="lin" valueType="num">
                                      <p:cBhvr additive="base">
                                        <p:cTn id="24" dur="3000" fill="hold"/>
                                        <p:tgtEl>
                                          <p:spTgt spid="201732"/>
                                        </p:tgtEl>
                                        <p:attrNameLst>
                                          <p:attrName>ppt_x</p:attrName>
                                        </p:attrNameLst>
                                      </p:cBhvr>
                                      <p:tavLst>
                                        <p:tav tm="0">
                                          <p:val>
                                            <p:strVal val="#ppt_x"/>
                                          </p:val>
                                        </p:tav>
                                        <p:tav tm="100000">
                                          <p:val>
                                            <p:strVal val="#ppt_x"/>
                                          </p:val>
                                        </p:tav>
                                      </p:tavLst>
                                    </p:anim>
                                    <p:anim calcmode="lin" valueType="num">
                                      <p:cBhvr additive="base">
                                        <p:cTn id="25" dur="3000" fill="hold"/>
                                        <p:tgtEl>
                                          <p:spTgt spid="2017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6"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201730" grpId="0"/>
      <p:bldP spid="2017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fld id="{90CFD628-D353-4153-8CCC-EF7B29E9389E}" type="slidenum">
              <a:rPr lang="en-US"/>
              <a:pPr/>
              <a:t>7</a:t>
            </a:fld>
            <a:endParaRPr lang="en-US" dirty="0"/>
          </a:p>
        </p:txBody>
      </p:sp>
      <p:sp>
        <p:nvSpPr>
          <p:cNvPr id="203778" name="Rectangle 2"/>
          <p:cNvSpPr>
            <a:spLocks noGrp="1" noChangeArrowheads="1"/>
          </p:cNvSpPr>
          <p:nvPr>
            <p:ph type="title"/>
          </p:nvPr>
        </p:nvSpPr>
        <p:spPr>
          <a:xfrm>
            <a:off x="609600" y="-152400"/>
            <a:ext cx="7772400" cy="1143000"/>
          </a:xfrm>
        </p:spPr>
        <p:txBody>
          <a:bodyPr/>
          <a:lstStyle/>
          <a:p>
            <a:r>
              <a:rPr lang="en-US" sz="3600" b="1" dirty="0">
                <a:solidFill>
                  <a:srgbClr val="CC0000"/>
                </a:solidFill>
                <a:effectLst>
                  <a:outerShdw blurRad="38100" dist="38100" dir="2700000" algn="tl">
                    <a:srgbClr val="C0C0C0"/>
                  </a:outerShdw>
                </a:effectLst>
              </a:rPr>
              <a:t>Night Riding</a:t>
            </a:r>
          </a:p>
        </p:txBody>
      </p:sp>
      <p:pic>
        <p:nvPicPr>
          <p:cNvPr id="203779" name="Picture 3" descr="nolight1"/>
          <p:cNvPicPr>
            <a:picLocks noGrp="1" noChangeAspect="1" noChangeArrowheads="1"/>
          </p:cNvPicPr>
          <p:nvPr>
            <p:ph sz="quarter" idx="2"/>
          </p:nvPr>
        </p:nvPicPr>
        <p:blipFill>
          <a:blip r:embed="rId4" cstate="print"/>
          <a:srcRect/>
          <a:stretch>
            <a:fillRect/>
          </a:stretch>
        </p:blipFill>
        <p:spPr>
          <a:xfrm>
            <a:off x="3352800" y="2057400"/>
            <a:ext cx="3352800" cy="2514600"/>
          </a:xfrm>
          <a:noFill/>
          <a:ln/>
        </p:spPr>
      </p:pic>
      <p:pic>
        <p:nvPicPr>
          <p:cNvPr id="203780" name="Picture 4" descr="Image1"/>
          <p:cNvPicPr>
            <a:picLocks noGrp="1" noChangeAspect="1" noChangeArrowheads="1"/>
          </p:cNvPicPr>
          <p:nvPr>
            <p:ph sz="quarter" idx="3"/>
          </p:nvPr>
        </p:nvPicPr>
        <p:blipFill>
          <a:blip r:embed="rId5" cstate="print"/>
          <a:srcRect/>
          <a:stretch>
            <a:fillRect/>
          </a:stretch>
        </p:blipFill>
        <p:spPr>
          <a:xfrm>
            <a:off x="228600" y="2057400"/>
            <a:ext cx="2825750" cy="1981200"/>
          </a:xfrm>
          <a:noFill/>
          <a:ln/>
        </p:spPr>
      </p:pic>
      <p:sp>
        <p:nvSpPr>
          <p:cNvPr id="203781" name="Rectangle 5"/>
          <p:cNvSpPr>
            <a:spLocks noChangeArrowheads="1"/>
          </p:cNvSpPr>
          <p:nvPr/>
        </p:nvSpPr>
        <p:spPr bwMode="auto">
          <a:xfrm>
            <a:off x="4724400" y="1981200"/>
            <a:ext cx="3810000" cy="4114800"/>
          </a:xfrm>
          <a:prstGeom prst="rect">
            <a:avLst/>
          </a:prstGeom>
          <a:noFill/>
          <a:ln w="9525">
            <a:noFill/>
            <a:miter lim="800000"/>
            <a:headEnd/>
            <a:tailEnd/>
          </a:ln>
          <a:effectLst/>
        </p:spPr>
        <p:txBody>
          <a:bodyPr/>
          <a:lstStyle/>
          <a:p>
            <a:pPr marL="342900" indent="-342900">
              <a:spcBef>
                <a:spcPct val="20000"/>
              </a:spcBef>
              <a:buFontTx/>
              <a:buChar char="•"/>
            </a:pPr>
            <a:endParaRPr lang="en-US" sz="3200" b="0" dirty="0"/>
          </a:p>
          <a:p>
            <a:pPr marL="342900" indent="-342900">
              <a:spcBef>
                <a:spcPct val="20000"/>
              </a:spcBef>
              <a:buFontTx/>
              <a:buChar char="•"/>
            </a:pPr>
            <a:endParaRPr lang="en-US" sz="3200" b="0" dirty="0"/>
          </a:p>
          <a:p>
            <a:pPr marL="342900" indent="-342900">
              <a:spcBef>
                <a:spcPct val="20000"/>
              </a:spcBef>
              <a:buFontTx/>
              <a:buChar char="•"/>
            </a:pPr>
            <a:endParaRPr lang="en-US" sz="3200" b="0" dirty="0"/>
          </a:p>
        </p:txBody>
      </p:sp>
      <p:sp>
        <p:nvSpPr>
          <p:cNvPr id="203782" name="Rectangle 6"/>
          <p:cNvSpPr>
            <a:spLocks noChangeArrowheads="1"/>
          </p:cNvSpPr>
          <p:nvPr/>
        </p:nvSpPr>
        <p:spPr bwMode="auto">
          <a:xfrm>
            <a:off x="3352800" y="4768850"/>
            <a:ext cx="4343400" cy="1708150"/>
          </a:xfrm>
          <a:prstGeom prst="rect">
            <a:avLst/>
          </a:prstGeom>
          <a:noFill/>
          <a:ln w="9525">
            <a:noFill/>
            <a:miter lim="800000"/>
            <a:headEnd/>
            <a:tailEnd/>
          </a:ln>
          <a:effectLst/>
        </p:spPr>
        <p:txBody>
          <a:bodyPr anchor="ctr">
            <a:spAutoFit/>
          </a:bodyPr>
          <a:lstStyle/>
          <a:p>
            <a:r>
              <a:rPr lang="en-US" sz="2000" dirty="0"/>
              <a:t>2- An approaching cyclist in the roadway under a street lamp, with no front light</a:t>
            </a:r>
            <a:r>
              <a:rPr lang="en-US" sz="1800" dirty="0"/>
              <a:t> </a:t>
            </a:r>
          </a:p>
          <a:p>
            <a:endParaRPr lang="en-US" sz="1800" dirty="0"/>
          </a:p>
          <a:p>
            <a:r>
              <a:rPr lang="en-US" sz="2800" dirty="0">
                <a:solidFill>
                  <a:srgbClr val="FF0000"/>
                </a:solidFill>
              </a:rPr>
              <a:t>Vehicles </a:t>
            </a:r>
            <a:r>
              <a:rPr lang="en-US" sz="2800" u="sng" dirty="0" smtClean="0">
                <a:solidFill>
                  <a:srgbClr val="FF0000"/>
                </a:solidFill>
              </a:rPr>
              <a:t>cannot</a:t>
            </a:r>
            <a:r>
              <a:rPr lang="en-US" sz="2800" dirty="0" smtClean="0">
                <a:solidFill>
                  <a:srgbClr val="FF0000"/>
                </a:solidFill>
              </a:rPr>
              <a:t> </a:t>
            </a:r>
            <a:r>
              <a:rPr lang="en-US" sz="2800" dirty="0">
                <a:solidFill>
                  <a:srgbClr val="FF0000"/>
                </a:solidFill>
              </a:rPr>
              <a:t>see you.</a:t>
            </a:r>
          </a:p>
        </p:txBody>
      </p:sp>
      <p:sp>
        <p:nvSpPr>
          <p:cNvPr id="203783" name="Rectangle 7"/>
          <p:cNvSpPr>
            <a:spLocks noChangeArrowheads="1"/>
          </p:cNvSpPr>
          <p:nvPr/>
        </p:nvSpPr>
        <p:spPr bwMode="auto">
          <a:xfrm>
            <a:off x="304800" y="933450"/>
            <a:ext cx="8458200" cy="519113"/>
          </a:xfrm>
          <a:prstGeom prst="rect">
            <a:avLst/>
          </a:prstGeom>
          <a:noFill/>
          <a:ln w="9525">
            <a:noFill/>
            <a:miter lim="800000"/>
            <a:headEnd/>
            <a:tailEnd/>
          </a:ln>
          <a:effectLst/>
        </p:spPr>
        <p:txBody>
          <a:bodyPr anchor="ctr">
            <a:spAutoFit/>
          </a:bodyPr>
          <a:lstStyle/>
          <a:p>
            <a:pPr algn="ctr"/>
            <a:r>
              <a:rPr lang="en-US" sz="2800" dirty="0">
                <a:solidFill>
                  <a:srgbClr val="003399"/>
                </a:solidFill>
              </a:rPr>
              <a:t>You always need to be </a:t>
            </a:r>
            <a:r>
              <a:rPr lang="en-US" sz="2800" u="sng" dirty="0">
                <a:solidFill>
                  <a:srgbClr val="003399"/>
                </a:solidFill>
              </a:rPr>
              <a:t>visible</a:t>
            </a:r>
            <a:r>
              <a:rPr lang="en-US" sz="2800" dirty="0">
                <a:solidFill>
                  <a:srgbClr val="003399"/>
                </a:solidFill>
              </a:rPr>
              <a:t> and </a:t>
            </a:r>
            <a:r>
              <a:rPr lang="en-US" sz="2800" u="sng" dirty="0">
                <a:solidFill>
                  <a:srgbClr val="003399"/>
                </a:solidFill>
              </a:rPr>
              <a:t>predictable</a:t>
            </a:r>
          </a:p>
        </p:txBody>
      </p:sp>
      <p:sp>
        <p:nvSpPr>
          <p:cNvPr id="203786" name="Text Box 10"/>
          <p:cNvSpPr txBox="1">
            <a:spLocks noChangeArrowheads="1"/>
          </p:cNvSpPr>
          <p:nvPr/>
        </p:nvSpPr>
        <p:spPr bwMode="auto">
          <a:xfrm>
            <a:off x="228600" y="4343400"/>
            <a:ext cx="2759075" cy="1803400"/>
          </a:xfrm>
          <a:prstGeom prst="rect">
            <a:avLst/>
          </a:prstGeom>
          <a:noFill/>
          <a:ln w="9525">
            <a:noFill/>
            <a:miter lim="800000"/>
            <a:headEnd/>
            <a:tailEnd/>
          </a:ln>
          <a:effectLst/>
        </p:spPr>
        <p:txBody>
          <a:bodyPr>
            <a:spAutoFit/>
          </a:bodyPr>
          <a:lstStyle/>
          <a:p>
            <a:r>
              <a:rPr lang="en-US" sz="1600" dirty="0"/>
              <a:t>1- Vehicles can’t see you because their headlights do not illuminate your reflectors. </a:t>
            </a:r>
          </a:p>
          <a:p>
            <a:r>
              <a:rPr lang="en-US" sz="1600" dirty="0"/>
              <a:t>A headlight on the bicycle is much more visible to drivers in these locations</a:t>
            </a:r>
          </a:p>
        </p:txBody>
      </p:sp>
      <p:pic>
        <p:nvPicPr>
          <p:cNvPr id="11" name="~PP1176.WAV">
            <a:hlinkClick r:id="" action="ppaction://media"/>
          </p:cNvPr>
          <p:cNvPicPr>
            <a:picLocks noRot="1" noChangeAspect="1"/>
          </p:cNvPicPr>
          <p:nvPr>
            <a:wavAudioFile r:embed="rId1" name="~PP1176.WAV"/>
          </p:nvPr>
        </p:nvPicPr>
        <p:blipFill>
          <a:blip r:embed="rId6" cstate="print"/>
          <a:stretch>
            <a:fillRect/>
          </a:stretch>
        </p:blipFill>
        <p:spPr>
          <a:xfrm>
            <a:off x="8716963" y="6430963"/>
            <a:ext cx="304800" cy="304800"/>
          </a:xfrm>
          <a:prstGeom prst="rect">
            <a:avLst/>
          </a:prstGeom>
        </p:spPr>
      </p:pic>
    </p:spTree>
  </p:cSld>
  <p:clrMapOvr>
    <a:masterClrMapping/>
  </p:clrMapOvr>
  <p:transition spd="med" advClick="0" advTm="1455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203779"/>
                                        </p:tgtEl>
                                        <p:attrNameLst>
                                          <p:attrName>style.visibility</p:attrName>
                                        </p:attrNameLst>
                                      </p:cBhvr>
                                      <p:to>
                                        <p:strVal val="visible"/>
                                      </p:to>
                                    </p:set>
                                    <p:anim calcmode="lin" valueType="num">
                                      <p:cBhvr additive="base">
                                        <p:cTn id="10" dur="2000" fill="hold"/>
                                        <p:tgtEl>
                                          <p:spTgt spid="203779"/>
                                        </p:tgtEl>
                                        <p:attrNameLst>
                                          <p:attrName>ppt_x</p:attrName>
                                        </p:attrNameLst>
                                      </p:cBhvr>
                                      <p:tavLst>
                                        <p:tav tm="0">
                                          <p:val>
                                            <p:strVal val="#ppt_x"/>
                                          </p:val>
                                        </p:tav>
                                        <p:tav tm="100000">
                                          <p:val>
                                            <p:strVal val="#ppt_x"/>
                                          </p:val>
                                        </p:tav>
                                      </p:tavLst>
                                    </p:anim>
                                    <p:anim calcmode="lin" valueType="num">
                                      <p:cBhvr additive="base">
                                        <p:cTn id="11" dur="2000" fill="hold"/>
                                        <p:tgtEl>
                                          <p:spTgt spid="203779"/>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 fill="hold">
                                          <p:stCondLst>
                                            <p:cond delay="0"/>
                                          </p:stCondLst>
                                        </p:cTn>
                                        <p:tgtEl>
                                          <p:spTgt spid="203782"/>
                                        </p:tgtEl>
                                        <p:attrNameLst>
                                          <p:attrName>style.visibility</p:attrName>
                                        </p:attrNameLst>
                                      </p:cBhvr>
                                      <p:to>
                                        <p:strVal val="visible"/>
                                      </p:to>
                                    </p:set>
                                    <p:anim calcmode="lin" valueType="num">
                                      <p:cBhvr additive="base">
                                        <p:cTn id="15" dur="5000" fill="hold"/>
                                        <p:tgtEl>
                                          <p:spTgt spid="203782"/>
                                        </p:tgtEl>
                                        <p:attrNameLst>
                                          <p:attrName>ppt_x</p:attrName>
                                        </p:attrNameLst>
                                      </p:cBhvr>
                                      <p:tavLst>
                                        <p:tav tm="0">
                                          <p:val>
                                            <p:strVal val="#ppt_x"/>
                                          </p:val>
                                        </p:tav>
                                        <p:tav tm="100000">
                                          <p:val>
                                            <p:strVal val="#ppt_x"/>
                                          </p:val>
                                        </p:tav>
                                      </p:tavLst>
                                    </p:anim>
                                    <p:anim calcmode="lin" valueType="num">
                                      <p:cBhvr additive="base">
                                        <p:cTn id="16" dur="5000" fill="hold"/>
                                        <p:tgtEl>
                                          <p:spTgt spid="2037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2037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7"/>
          <p:cNvSpPr>
            <a:spLocks noGrp="1"/>
          </p:cNvSpPr>
          <p:nvPr>
            <p:ph type="sldNum" sz="quarter" idx="12"/>
          </p:nvPr>
        </p:nvSpPr>
        <p:spPr/>
        <p:txBody>
          <a:bodyPr/>
          <a:lstStyle/>
          <a:p>
            <a:fld id="{8BCC8A88-E486-4040-8226-B972800A2425}" type="slidenum">
              <a:rPr lang="en-US"/>
              <a:pPr/>
              <a:t>8</a:t>
            </a:fld>
            <a:endParaRPr lang="en-US" dirty="0"/>
          </a:p>
        </p:txBody>
      </p:sp>
      <p:sp>
        <p:nvSpPr>
          <p:cNvPr id="205826" name="Rectangle 2"/>
          <p:cNvSpPr>
            <a:spLocks noGrp="1" noChangeArrowheads="1"/>
          </p:cNvSpPr>
          <p:nvPr>
            <p:ph type="title"/>
          </p:nvPr>
        </p:nvSpPr>
        <p:spPr>
          <a:xfrm>
            <a:off x="609600" y="-152400"/>
            <a:ext cx="7772400" cy="1143000"/>
          </a:xfrm>
        </p:spPr>
        <p:txBody>
          <a:bodyPr/>
          <a:lstStyle/>
          <a:p>
            <a:r>
              <a:rPr lang="en-US" sz="3600" b="1" dirty="0">
                <a:solidFill>
                  <a:srgbClr val="CC0000"/>
                </a:solidFill>
                <a:effectLst>
                  <a:outerShdw blurRad="38100" dist="38100" dir="2700000" algn="tl">
                    <a:srgbClr val="C0C0C0"/>
                  </a:outerShdw>
                </a:effectLst>
              </a:rPr>
              <a:t>Night Riding</a:t>
            </a:r>
          </a:p>
        </p:txBody>
      </p:sp>
      <p:pic>
        <p:nvPicPr>
          <p:cNvPr id="205827" name="Picture 3" descr="nolight1"/>
          <p:cNvPicPr>
            <a:picLocks noGrp="1" noChangeAspect="1" noChangeArrowheads="1"/>
          </p:cNvPicPr>
          <p:nvPr>
            <p:ph sz="quarter" idx="2"/>
          </p:nvPr>
        </p:nvPicPr>
        <p:blipFill>
          <a:blip r:embed="rId4" cstate="print"/>
          <a:srcRect/>
          <a:stretch>
            <a:fillRect/>
          </a:stretch>
        </p:blipFill>
        <p:spPr>
          <a:xfrm>
            <a:off x="3352800" y="2057400"/>
            <a:ext cx="2641600" cy="1981200"/>
          </a:xfrm>
          <a:noFill/>
          <a:ln/>
        </p:spPr>
      </p:pic>
      <p:pic>
        <p:nvPicPr>
          <p:cNvPr id="205828" name="Picture 4" descr="Image1"/>
          <p:cNvPicPr>
            <a:picLocks noGrp="1" noChangeAspect="1" noChangeArrowheads="1"/>
          </p:cNvPicPr>
          <p:nvPr>
            <p:ph sz="quarter" idx="3"/>
          </p:nvPr>
        </p:nvPicPr>
        <p:blipFill>
          <a:blip r:embed="rId5" cstate="print"/>
          <a:srcRect/>
          <a:stretch>
            <a:fillRect/>
          </a:stretch>
        </p:blipFill>
        <p:spPr>
          <a:xfrm>
            <a:off x="228600" y="2057400"/>
            <a:ext cx="2825750" cy="1981200"/>
          </a:xfrm>
          <a:noFill/>
          <a:ln/>
        </p:spPr>
      </p:pic>
      <p:sp>
        <p:nvSpPr>
          <p:cNvPr id="205829" name="Rectangle 5"/>
          <p:cNvSpPr>
            <a:spLocks noChangeArrowheads="1"/>
          </p:cNvSpPr>
          <p:nvPr/>
        </p:nvSpPr>
        <p:spPr bwMode="auto">
          <a:xfrm>
            <a:off x="4724400" y="1981200"/>
            <a:ext cx="3810000" cy="4114800"/>
          </a:xfrm>
          <a:prstGeom prst="rect">
            <a:avLst/>
          </a:prstGeom>
          <a:noFill/>
          <a:ln w="9525">
            <a:noFill/>
            <a:miter lim="800000"/>
            <a:headEnd/>
            <a:tailEnd/>
          </a:ln>
          <a:effectLst/>
        </p:spPr>
        <p:txBody>
          <a:bodyPr/>
          <a:lstStyle/>
          <a:p>
            <a:pPr marL="342900" indent="-342900">
              <a:spcBef>
                <a:spcPct val="20000"/>
              </a:spcBef>
              <a:buFontTx/>
              <a:buChar char="•"/>
            </a:pPr>
            <a:endParaRPr lang="en-US" sz="3200" b="0" dirty="0"/>
          </a:p>
          <a:p>
            <a:pPr marL="342900" indent="-342900">
              <a:spcBef>
                <a:spcPct val="20000"/>
              </a:spcBef>
              <a:buFontTx/>
              <a:buChar char="•"/>
            </a:pPr>
            <a:endParaRPr lang="en-US" sz="3200" b="0" dirty="0"/>
          </a:p>
          <a:p>
            <a:pPr marL="342900" indent="-342900">
              <a:spcBef>
                <a:spcPct val="20000"/>
              </a:spcBef>
              <a:buFontTx/>
              <a:buChar char="•"/>
            </a:pPr>
            <a:endParaRPr lang="en-US" sz="3200" b="0" dirty="0"/>
          </a:p>
        </p:txBody>
      </p:sp>
      <p:sp>
        <p:nvSpPr>
          <p:cNvPr id="205830" name="Rectangle 6"/>
          <p:cNvSpPr>
            <a:spLocks noChangeArrowheads="1"/>
          </p:cNvSpPr>
          <p:nvPr/>
        </p:nvSpPr>
        <p:spPr bwMode="auto">
          <a:xfrm>
            <a:off x="3200400" y="4612442"/>
            <a:ext cx="2819400" cy="1354217"/>
          </a:xfrm>
          <a:prstGeom prst="rect">
            <a:avLst/>
          </a:prstGeom>
          <a:noFill/>
          <a:ln w="9525">
            <a:noFill/>
            <a:miter lim="800000"/>
            <a:headEnd/>
            <a:tailEnd/>
          </a:ln>
          <a:effectLst/>
        </p:spPr>
        <p:txBody>
          <a:bodyPr wrap="square" anchor="ctr">
            <a:spAutoFit/>
          </a:bodyPr>
          <a:lstStyle/>
          <a:p>
            <a:r>
              <a:rPr lang="en-US" sz="1600" dirty="0"/>
              <a:t>2- An approaching cyclist in the roadway under a street lamp, with no front light</a:t>
            </a:r>
            <a:r>
              <a:rPr lang="en-US" sz="1400" dirty="0"/>
              <a:t> </a:t>
            </a:r>
          </a:p>
          <a:p>
            <a:endParaRPr lang="en-US" sz="1400" dirty="0"/>
          </a:p>
          <a:p>
            <a:r>
              <a:rPr lang="en-US" sz="2000" dirty="0">
                <a:solidFill>
                  <a:srgbClr val="FF0000"/>
                </a:solidFill>
              </a:rPr>
              <a:t>Vehicles </a:t>
            </a:r>
            <a:r>
              <a:rPr lang="en-US" sz="2000" u="sng" dirty="0" smtClean="0">
                <a:solidFill>
                  <a:srgbClr val="FF0000"/>
                </a:solidFill>
              </a:rPr>
              <a:t>cannot</a:t>
            </a:r>
            <a:r>
              <a:rPr lang="en-US" sz="2000" dirty="0" smtClean="0">
                <a:solidFill>
                  <a:srgbClr val="FF0000"/>
                </a:solidFill>
              </a:rPr>
              <a:t> </a:t>
            </a:r>
            <a:r>
              <a:rPr lang="en-US" sz="2000" dirty="0">
                <a:solidFill>
                  <a:srgbClr val="FF0000"/>
                </a:solidFill>
              </a:rPr>
              <a:t>see you.</a:t>
            </a:r>
          </a:p>
        </p:txBody>
      </p:sp>
      <p:sp>
        <p:nvSpPr>
          <p:cNvPr id="205831" name="Rectangle 7"/>
          <p:cNvSpPr>
            <a:spLocks noChangeArrowheads="1"/>
          </p:cNvSpPr>
          <p:nvPr/>
        </p:nvSpPr>
        <p:spPr bwMode="auto">
          <a:xfrm>
            <a:off x="304800" y="933450"/>
            <a:ext cx="8458200" cy="519113"/>
          </a:xfrm>
          <a:prstGeom prst="rect">
            <a:avLst/>
          </a:prstGeom>
          <a:noFill/>
          <a:ln w="9525">
            <a:noFill/>
            <a:miter lim="800000"/>
            <a:headEnd/>
            <a:tailEnd/>
          </a:ln>
          <a:effectLst/>
        </p:spPr>
        <p:txBody>
          <a:bodyPr anchor="ctr">
            <a:spAutoFit/>
          </a:bodyPr>
          <a:lstStyle/>
          <a:p>
            <a:pPr algn="ctr"/>
            <a:r>
              <a:rPr lang="en-US" sz="2800" dirty="0">
                <a:solidFill>
                  <a:srgbClr val="003399"/>
                </a:solidFill>
              </a:rPr>
              <a:t>You always need to be </a:t>
            </a:r>
            <a:r>
              <a:rPr lang="en-US" sz="2800" u="sng" dirty="0">
                <a:solidFill>
                  <a:srgbClr val="003399"/>
                </a:solidFill>
              </a:rPr>
              <a:t>visible</a:t>
            </a:r>
            <a:r>
              <a:rPr lang="en-US" sz="2800" dirty="0">
                <a:solidFill>
                  <a:srgbClr val="003399"/>
                </a:solidFill>
              </a:rPr>
              <a:t> and </a:t>
            </a:r>
            <a:r>
              <a:rPr lang="en-US" sz="2800" u="sng" dirty="0">
                <a:solidFill>
                  <a:srgbClr val="003399"/>
                </a:solidFill>
              </a:rPr>
              <a:t>predictable</a:t>
            </a:r>
          </a:p>
        </p:txBody>
      </p:sp>
      <p:pic>
        <p:nvPicPr>
          <p:cNvPr id="205832" name="Picture 8" descr="frontlight1"/>
          <p:cNvPicPr>
            <a:picLocks noGrp="1" noChangeAspect="1" noChangeArrowheads="1"/>
          </p:cNvPicPr>
          <p:nvPr>
            <p:ph sz="half" idx="1"/>
          </p:nvPr>
        </p:nvPicPr>
        <p:blipFill>
          <a:blip r:embed="rId6" cstate="print"/>
          <a:srcRect/>
          <a:stretch>
            <a:fillRect/>
          </a:stretch>
        </p:blipFill>
        <p:spPr>
          <a:xfrm>
            <a:off x="6172200" y="2057400"/>
            <a:ext cx="2743200" cy="1981200"/>
          </a:xfrm>
          <a:noFill/>
          <a:ln/>
        </p:spPr>
      </p:pic>
      <p:sp>
        <p:nvSpPr>
          <p:cNvPr id="205833" name="Rectangle 9"/>
          <p:cNvSpPr>
            <a:spLocks noChangeArrowheads="1"/>
          </p:cNvSpPr>
          <p:nvPr/>
        </p:nvSpPr>
        <p:spPr bwMode="auto">
          <a:xfrm>
            <a:off x="6096000" y="4648200"/>
            <a:ext cx="3048000" cy="1344613"/>
          </a:xfrm>
          <a:prstGeom prst="rect">
            <a:avLst/>
          </a:prstGeom>
          <a:noFill/>
          <a:ln w="9525">
            <a:noFill/>
            <a:miter lim="800000"/>
            <a:headEnd/>
            <a:tailEnd/>
          </a:ln>
          <a:effectLst/>
        </p:spPr>
        <p:txBody>
          <a:bodyPr anchor="ctr">
            <a:spAutoFit/>
          </a:bodyPr>
          <a:lstStyle/>
          <a:p>
            <a:r>
              <a:rPr lang="en-US" sz="1600" dirty="0"/>
              <a:t>3- A cyclist approaching in the same position as picture number 2, this time with a headlight. </a:t>
            </a:r>
          </a:p>
          <a:p>
            <a:endParaRPr lang="en-US" sz="1600" dirty="0"/>
          </a:p>
          <a:p>
            <a:r>
              <a:rPr lang="en-US" sz="1800" dirty="0">
                <a:solidFill>
                  <a:srgbClr val="009900"/>
                </a:solidFill>
              </a:rPr>
              <a:t>With lights, they </a:t>
            </a:r>
            <a:r>
              <a:rPr lang="en-US" sz="1800" u="sng" dirty="0">
                <a:solidFill>
                  <a:srgbClr val="009900"/>
                </a:solidFill>
              </a:rPr>
              <a:t>can see you</a:t>
            </a:r>
          </a:p>
        </p:txBody>
      </p:sp>
      <p:sp>
        <p:nvSpPr>
          <p:cNvPr id="205834" name="Text Box 10"/>
          <p:cNvSpPr txBox="1">
            <a:spLocks noChangeArrowheads="1"/>
          </p:cNvSpPr>
          <p:nvPr/>
        </p:nvSpPr>
        <p:spPr bwMode="auto">
          <a:xfrm>
            <a:off x="228600" y="4343400"/>
            <a:ext cx="2759075" cy="1803400"/>
          </a:xfrm>
          <a:prstGeom prst="rect">
            <a:avLst/>
          </a:prstGeom>
          <a:noFill/>
          <a:ln w="9525">
            <a:noFill/>
            <a:miter lim="800000"/>
            <a:headEnd/>
            <a:tailEnd/>
          </a:ln>
          <a:effectLst/>
        </p:spPr>
        <p:txBody>
          <a:bodyPr>
            <a:spAutoFit/>
          </a:bodyPr>
          <a:lstStyle/>
          <a:p>
            <a:r>
              <a:rPr lang="en-US" sz="1600" dirty="0"/>
              <a:t>1- Vehicles can’t see you because their headlights do not illuminate your reflectors. </a:t>
            </a:r>
          </a:p>
          <a:p>
            <a:r>
              <a:rPr lang="en-US" sz="1600" dirty="0"/>
              <a:t>A headlight on the bicycle is much more visible to drivers in these locations</a:t>
            </a:r>
          </a:p>
        </p:txBody>
      </p:sp>
      <p:pic>
        <p:nvPicPr>
          <p:cNvPr id="13" name="~PP2504.WAV">
            <a:hlinkClick r:id="" action="ppaction://media"/>
          </p:cNvPr>
          <p:cNvPicPr>
            <a:picLocks noRot="1" noChangeAspect="1"/>
          </p:cNvPicPr>
          <p:nvPr>
            <a:wavAudioFile r:embed="rId1" name="~PP2504.WAV"/>
          </p:nvPr>
        </p:nvPicPr>
        <p:blipFill>
          <a:blip r:embed="rId7" cstate="print"/>
          <a:stretch>
            <a:fillRect/>
          </a:stretch>
        </p:blipFill>
        <p:spPr>
          <a:xfrm>
            <a:off x="8716963" y="6430963"/>
            <a:ext cx="304800" cy="304800"/>
          </a:xfrm>
          <a:prstGeom prst="rect">
            <a:avLst/>
          </a:prstGeom>
        </p:spPr>
      </p:pic>
    </p:spTree>
  </p:cSld>
  <p:clrMapOvr>
    <a:masterClrMapping/>
  </p:clrMapOvr>
  <p:transition spd="med" advClick="0" advTm="1555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205832"/>
                                        </p:tgtEl>
                                        <p:attrNameLst>
                                          <p:attrName>style.visibility</p:attrName>
                                        </p:attrNameLst>
                                      </p:cBhvr>
                                      <p:to>
                                        <p:strVal val="visible"/>
                                      </p:to>
                                    </p:set>
                                    <p:anim calcmode="lin" valueType="num">
                                      <p:cBhvr additive="base">
                                        <p:cTn id="10" dur="3000" fill="hold"/>
                                        <p:tgtEl>
                                          <p:spTgt spid="205832"/>
                                        </p:tgtEl>
                                        <p:attrNameLst>
                                          <p:attrName>ppt_x</p:attrName>
                                        </p:attrNameLst>
                                      </p:cBhvr>
                                      <p:tavLst>
                                        <p:tav tm="0">
                                          <p:val>
                                            <p:strVal val="#ppt_x"/>
                                          </p:val>
                                        </p:tav>
                                        <p:tav tm="100000">
                                          <p:val>
                                            <p:strVal val="#ppt_x"/>
                                          </p:val>
                                        </p:tav>
                                      </p:tavLst>
                                    </p:anim>
                                    <p:anim calcmode="lin" valueType="num">
                                      <p:cBhvr additive="base">
                                        <p:cTn id="11" dur="3000" fill="hold"/>
                                        <p:tgtEl>
                                          <p:spTgt spid="205832"/>
                                        </p:tgtEl>
                                        <p:attrNameLst>
                                          <p:attrName>ppt_y</p:attrName>
                                        </p:attrNameLst>
                                      </p:cBhvr>
                                      <p:tavLst>
                                        <p:tav tm="0">
                                          <p:val>
                                            <p:strVal val="1+#ppt_h/2"/>
                                          </p:val>
                                        </p:tav>
                                        <p:tav tm="100000">
                                          <p:val>
                                            <p:strVal val="#ppt_y"/>
                                          </p:val>
                                        </p:tav>
                                      </p:tavLst>
                                    </p:anim>
                                  </p:childTnLst>
                                </p:cTn>
                              </p:par>
                            </p:childTnLst>
                          </p:cTn>
                        </p:par>
                        <p:par>
                          <p:cTn id="12" fill="hold">
                            <p:stCondLst>
                              <p:cond delay="3000"/>
                            </p:stCondLst>
                            <p:childTnLst>
                              <p:par>
                                <p:cTn id="13" presetID="2" presetClass="entr" presetSubtype="4" fill="hold" grpId="0" nodeType="afterEffect">
                                  <p:stCondLst>
                                    <p:cond delay="0"/>
                                  </p:stCondLst>
                                  <p:childTnLst>
                                    <p:set>
                                      <p:cBhvr>
                                        <p:cTn id="14" dur="1" fill="hold">
                                          <p:stCondLst>
                                            <p:cond delay="0"/>
                                          </p:stCondLst>
                                        </p:cTn>
                                        <p:tgtEl>
                                          <p:spTgt spid="205833"/>
                                        </p:tgtEl>
                                        <p:attrNameLst>
                                          <p:attrName>style.visibility</p:attrName>
                                        </p:attrNameLst>
                                      </p:cBhvr>
                                      <p:to>
                                        <p:strVal val="visible"/>
                                      </p:to>
                                    </p:set>
                                    <p:anim calcmode="lin" valueType="num">
                                      <p:cBhvr additive="base">
                                        <p:cTn id="15" dur="5000" fill="hold"/>
                                        <p:tgtEl>
                                          <p:spTgt spid="205833"/>
                                        </p:tgtEl>
                                        <p:attrNameLst>
                                          <p:attrName>ppt_x</p:attrName>
                                        </p:attrNameLst>
                                      </p:cBhvr>
                                      <p:tavLst>
                                        <p:tav tm="0">
                                          <p:val>
                                            <p:strVal val="#ppt_x"/>
                                          </p:val>
                                        </p:tav>
                                        <p:tav tm="100000">
                                          <p:val>
                                            <p:strVal val="#ppt_x"/>
                                          </p:val>
                                        </p:tav>
                                      </p:tavLst>
                                    </p:anim>
                                    <p:anim calcmode="lin" valueType="num">
                                      <p:cBhvr additive="base">
                                        <p:cTn id="16" dur="5000" fill="hold"/>
                                        <p:tgtEl>
                                          <p:spTgt spid="2058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2058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7"/>
          <p:cNvSpPr>
            <a:spLocks noGrp="1"/>
          </p:cNvSpPr>
          <p:nvPr>
            <p:ph type="sldNum" sz="quarter" idx="12"/>
          </p:nvPr>
        </p:nvSpPr>
        <p:spPr/>
        <p:txBody>
          <a:bodyPr/>
          <a:lstStyle/>
          <a:p>
            <a:fld id="{040B50B2-94AB-4379-B932-46BF14E2E04D}" type="slidenum">
              <a:rPr lang="en-US"/>
              <a:pPr/>
              <a:t>9</a:t>
            </a:fld>
            <a:endParaRPr lang="en-US" dirty="0"/>
          </a:p>
        </p:txBody>
      </p:sp>
      <p:sp>
        <p:nvSpPr>
          <p:cNvPr id="126978" name="Rectangle 2"/>
          <p:cNvSpPr>
            <a:spLocks noGrp="1" noChangeArrowheads="1"/>
          </p:cNvSpPr>
          <p:nvPr>
            <p:ph type="title"/>
          </p:nvPr>
        </p:nvSpPr>
        <p:spPr>
          <a:xfrm>
            <a:off x="609600" y="304800"/>
            <a:ext cx="7772400" cy="1143000"/>
          </a:xfrm>
        </p:spPr>
        <p:txBody>
          <a:bodyPr/>
          <a:lstStyle/>
          <a:p>
            <a:r>
              <a:rPr lang="en-US" b="1" dirty="0">
                <a:solidFill>
                  <a:srgbClr val="CC0000"/>
                </a:solidFill>
                <a:effectLst>
                  <a:outerShdw blurRad="38100" dist="38100" dir="2700000" algn="tl">
                    <a:srgbClr val="C0C0C0"/>
                  </a:outerShdw>
                </a:effectLst>
              </a:rPr>
              <a:t>Signal Your Turns</a:t>
            </a:r>
          </a:p>
        </p:txBody>
      </p:sp>
      <p:sp>
        <p:nvSpPr>
          <p:cNvPr id="7" name="Rectangle 6"/>
          <p:cNvSpPr/>
          <p:nvPr/>
        </p:nvSpPr>
        <p:spPr>
          <a:xfrm>
            <a:off x="457200" y="1752600"/>
            <a:ext cx="8229600" cy="3293209"/>
          </a:xfrm>
          <a:prstGeom prst="rect">
            <a:avLst/>
          </a:prstGeom>
        </p:spPr>
        <p:txBody>
          <a:bodyPr wrap="square">
            <a:spAutoFit/>
          </a:bodyPr>
          <a:lstStyle/>
          <a:p>
            <a:r>
              <a:rPr lang="en-US" sz="3200" dirty="0" smtClean="0">
                <a:solidFill>
                  <a:schemeClr val="accent6">
                    <a:lumMod val="75000"/>
                  </a:schemeClr>
                </a:solidFill>
              </a:rPr>
              <a:t>Bicyclists must use hand signals when stopping and turning. </a:t>
            </a:r>
          </a:p>
          <a:p>
            <a:pPr lvl="1">
              <a:buFont typeface="Arial" pitchFamily="34" charset="0"/>
              <a:buChar char="•"/>
            </a:pPr>
            <a:r>
              <a:rPr lang="en-US" sz="2800" dirty="0" smtClean="0"/>
              <a:t>Signal then put both hands back on the handlebars!</a:t>
            </a:r>
          </a:p>
          <a:p>
            <a:pPr lvl="1">
              <a:buFont typeface="Arial" pitchFamily="34" charset="0"/>
              <a:buChar char="•"/>
            </a:pPr>
            <a:r>
              <a:rPr lang="en-US" sz="2800" dirty="0" smtClean="0"/>
              <a:t>Don’t signal when it is dangerous to take a hand off the bars!</a:t>
            </a:r>
          </a:p>
          <a:p>
            <a:endParaRPr lang="en-US" sz="3200" dirty="0"/>
          </a:p>
        </p:txBody>
      </p:sp>
      <p:pic>
        <p:nvPicPr>
          <p:cNvPr id="6" name="~PP78.WAV">
            <a:hlinkClick r:id="" action="ppaction://media"/>
          </p:cNvPr>
          <p:cNvPicPr>
            <a:picLocks noRot="1" noChangeAspect="1"/>
          </p:cNvPicPr>
          <p:nvPr>
            <a:wavAudioFile r:embed="rId1" name="~PP78.WAV"/>
          </p:nvPr>
        </p:nvPicPr>
        <p:blipFill>
          <a:blip r:embed="rId4" cstate="print"/>
          <a:stretch>
            <a:fillRect/>
          </a:stretch>
        </p:blipFill>
        <p:spPr>
          <a:xfrm>
            <a:off x="8716963" y="6430963"/>
            <a:ext cx="304800" cy="304800"/>
          </a:xfrm>
          <a:prstGeom prst="rect">
            <a:avLst/>
          </a:prstGeom>
        </p:spPr>
      </p:pic>
    </p:spTree>
  </p:cSld>
  <p:clrMapOvr>
    <a:masterClrMapping/>
  </p:clrMapOvr>
  <p:transition spd="med" advClick="0" advTm="2184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rleans to South Orleans Jan 06">
  <a:themeElements>
    <a:clrScheme name="Orleans to South Orleans Jan 0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rleans to South Orleans Jan 06">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rleans to South Orleans Jan 0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rleans to South Orleans Jan 06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rleans to South Orleans Jan 06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rleans to South Orleans Jan 06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rleans to South Orleans Jan 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rleans to South Orleans Jan 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rleans to South Orleans Jan 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Orleans to South Orleans Jan 06</Template>
  <TotalTime>6132</TotalTime>
  <Words>2831</Words>
  <Application>Microsoft Office PowerPoint</Application>
  <PresentationFormat>On-screen Show (4:3)</PresentationFormat>
  <Paragraphs>411</Paragraphs>
  <Slides>22</Slides>
  <Notes>22</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Times New Roman</vt:lpstr>
      <vt:lpstr>Wingdings</vt:lpstr>
      <vt:lpstr>Orleans to South Orleans Jan 06</vt:lpstr>
      <vt:lpstr>PowerPoint Presentation</vt:lpstr>
      <vt:lpstr>Welcome to Orleans</vt:lpstr>
      <vt:lpstr>Bikes are vehicles? What does that mean? </vt:lpstr>
      <vt:lpstr>Get ready to ride and Protect Yourself</vt:lpstr>
      <vt:lpstr>Get ready to ride and Protect Yourself</vt:lpstr>
      <vt:lpstr>Night Riding</vt:lpstr>
      <vt:lpstr>Night Riding</vt:lpstr>
      <vt:lpstr>Night Riding</vt:lpstr>
      <vt:lpstr>Signal Your Turns</vt:lpstr>
      <vt:lpstr>Signal Turns</vt:lpstr>
      <vt:lpstr>Signal Turns</vt:lpstr>
      <vt:lpstr>Signal Turns</vt:lpstr>
      <vt:lpstr>Understanding our Road Signs and Traffic Lights</vt:lpstr>
      <vt:lpstr>Understanding our Road Signs and Traffic Lights</vt:lpstr>
      <vt:lpstr>Understanding our Road Signs and Traffic Lights</vt:lpstr>
      <vt:lpstr>Sidewalks</vt:lpstr>
      <vt:lpstr>Bicyclists must Share the Road/Bike Path  and Yield to Pedestrians</vt:lpstr>
      <vt:lpstr>Basics of Traffic Cycling</vt:lpstr>
      <vt:lpstr>PowerPoint Presentation</vt:lpstr>
      <vt:lpstr>Biking in Orleans </vt:lpstr>
      <vt:lpstr>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International Bike Safety Training</dc:subject>
  <dc:creator>John Fallender</dc:creator>
  <cp:lastModifiedBy>Cian Fields</cp:lastModifiedBy>
  <cp:revision>436</cp:revision>
  <cp:lastPrinted>1999-11-04T17:43:21Z</cp:lastPrinted>
  <dcterms:created xsi:type="dcterms:W3CDTF">2006-01-06T17:34:22Z</dcterms:created>
  <dcterms:modified xsi:type="dcterms:W3CDTF">2014-08-12T14:30:00Z</dcterms:modified>
</cp:coreProperties>
</file>